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52"/>
  </p:notesMasterIdLst>
  <p:handoutMasterIdLst>
    <p:handoutMasterId r:id="rId53"/>
  </p:handoutMasterIdLst>
  <p:sldIdLst>
    <p:sldId id="274" r:id="rId2"/>
    <p:sldId id="284" r:id="rId3"/>
    <p:sldId id="294" r:id="rId4"/>
    <p:sldId id="295" r:id="rId5"/>
    <p:sldId id="331" r:id="rId6"/>
    <p:sldId id="296" r:id="rId7"/>
    <p:sldId id="304" r:id="rId8"/>
    <p:sldId id="305" r:id="rId9"/>
    <p:sldId id="323" r:id="rId10"/>
    <p:sldId id="307" r:id="rId11"/>
    <p:sldId id="339" r:id="rId12"/>
    <p:sldId id="299" r:id="rId13"/>
    <p:sldId id="298" r:id="rId14"/>
    <p:sldId id="313" r:id="rId15"/>
    <p:sldId id="333" r:id="rId16"/>
    <p:sldId id="300" r:id="rId17"/>
    <p:sldId id="320" r:id="rId18"/>
    <p:sldId id="334" r:id="rId19"/>
    <p:sldId id="302" r:id="rId20"/>
    <p:sldId id="303" r:id="rId21"/>
    <p:sldId id="321" r:id="rId22"/>
    <p:sldId id="335" r:id="rId23"/>
    <p:sldId id="301" r:id="rId24"/>
    <p:sldId id="322" r:id="rId25"/>
    <p:sldId id="325" r:id="rId26"/>
    <p:sldId id="344" r:id="rId27"/>
    <p:sldId id="336" r:id="rId28"/>
    <p:sldId id="308" r:id="rId29"/>
    <p:sldId id="290" r:id="rId30"/>
    <p:sldId id="286" r:id="rId31"/>
    <p:sldId id="292" r:id="rId32"/>
    <p:sldId id="287" r:id="rId33"/>
    <p:sldId id="291" r:id="rId34"/>
    <p:sldId id="285" r:id="rId35"/>
    <p:sldId id="293" r:id="rId36"/>
    <p:sldId id="288" r:id="rId37"/>
    <p:sldId id="345" r:id="rId38"/>
    <p:sldId id="337" r:id="rId39"/>
    <p:sldId id="297" r:id="rId40"/>
    <p:sldId id="338" r:id="rId41"/>
    <p:sldId id="327" r:id="rId42"/>
    <p:sldId id="324" r:id="rId43"/>
    <p:sldId id="340" r:id="rId44"/>
    <p:sldId id="329" r:id="rId45"/>
    <p:sldId id="341" r:id="rId46"/>
    <p:sldId id="328" r:id="rId47"/>
    <p:sldId id="342" r:id="rId48"/>
    <p:sldId id="326" r:id="rId49"/>
    <p:sldId id="343" r:id="rId50"/>
    <p:sldId id="330" r:id="rId51"/>
  </p:sldIdLst>
  <p:sldSz cx="12192000" cy="6858000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767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ane RIGAUT" initials="SR" lastIdx="1" clrIdx="0">
    <p:extLst>
      <p:ext uri="{19B8F6BF-5375-455C-9EA6-DF929625EA0E}">
        <p15:presenceInfo xmlns:p15="http://schemas.microsoft.com/office/powerpoint/2012/main" userId="Stephane RIGAU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clrMru>
    <a:srgbClr val="000000"/>
    <a:srgbClr val="172C47"/>
    <a:srgbClr val="273F81"/>
    <a:srgbClr val="F0F050"/>
    <a:srgbClr val="323334"/>
    <a:srgbClr val="9C9E9F"/>
    <a:srgbClr val="646567"/>
    <a:srgbClr val="00925B"/>
    <a:srgbClr val="E8527C"/>
    <a:srgbClr val="D4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3714" autoAdjust="0"/>
  </p:normalViewPr>
  <p:slideViewPr>
    <p:cSldViewPr>
      <p:cViewPr varScale="1">
        <p:scale>
          <a:sx n="63" d="100"/>
          <a:sy n="63" d="100"/>
        </p:scale>
        <p:origin x="800" y="44"/>
      </p:cViewPr>
      <p:guideLst>
        <p:guide orient="horz"/>
        <p:guide pos="76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4A9347-F727-4933-B06A-C14E4633871E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A3EAD6D-BE46-4E3B-8278-D182DFDD70F9}">
      <dgm:prSet phldrT="[Texte]"/>
      <dgm:spPr/>
      <dgm:t>
        <a:bodyPr/>
        <a:lstStyle/>
        <a:p>
          <a:r>
            <a:rPr lang="fr-FR" dirty="0"/>
            <a:t>LibraryService</a:t>
          </a:r>
        </a:p>
      </dgm:t>
    </dgm:pt>
    <dgm:pt modelId="{EC768FA9-9E02-4280-B96F-39654695B8A5}" type="parTrans" cxnId="{C92D5C86-74C0-4CD5-B6C3-6CD988229251}">
      <dgm:prSet/>
      <dgm:spPr/>
      <dgm:t>
        <a:bodyPr/>
        <a:lstStyle/>
        <a:p>
          <a:endParaRPr lang="fr-FR"/>
        </a:p>
      </dgm:t>
    </dgm:pt>
    <dgm:pt modelId="{6A9FFD7B-CF27-49D1-930A-A22C31D472DD}" type="sibTrans" cxnId="{C92D5C86-74C0-4CD5-B6C3-6CD988229251}">
      <dgm:prSet/>
      <dgm:spPr/>
      <dgm:t>
        <a:bodyPr/>
        <a:lstStyle/>
        <a:p>
          <a:endParaRPr lang="fr-FR"/>
        </a:p>
      </dgm:t>
    </dgm:pt>
    <dgm:pt modelId="{67344232-BBB9-4796-8FEC-FD5ABE288D0F}">
      <dgm:prSet phldrT="[Texte]"/>
      <dgm:spPr/>
      <dgm:t>
        <a:bodyPr/>
        <a:lstStyle/>
        <a:p>
          <a:r>
            <a:rPr lang="fr-FR" dirty="0" err="1"/>
            <a:t>LibraryDAO</a:t>
          </a:r>
          <a:endParaRPr lang="fr-FR" dirty="0"/>
        </a:p>
      </dgm:t>
    </dgm:pt>
    <dgm:pt modelId="{6D715C05-4E82-4C49-8F6B-B1E538BDC67F}" type="parTrans" cxnId="{8552CBDA-D61E-4E49-83EA-0ADDE0F2CFD1}">
      <dgm:prSet/>
      <dgm:spPr>
        <a:ln>
          <a:headEnd type="none"/>
          <a:tailEnd type="triangle"/>
        </a:ln>
      </dgm:spPr>
      <dgm:t>
        <a:bodyPr/>
        <a:lstStyle/>
        <a:p>
          <a:endParaRPr lang="fr-FR"/>
        </a:p>
      </dgm:t>
    </dgm:pt>
    <dgm:pt modelId="{F3AF1FF3-01A1-4E0D-862A-86CF68BCF3D5}" type="sibTrans" cxnId="{8552CBDA-D61E-4E49-83EA-0ADDE0F2CFD1}">
      <dgm:prSet/>
      <dgm:spPr/>
      <dgm:t>
        <a:bodyPr/>
        <a:lstStyle/>
        <a:p>
          <a:endParaRPr lang="fr-FR"/>
        </a:p>
      </dgm:t>
    </dgm:pt>
    <dgm:pt modelId="{BA0A69AE-DCA4-466D-B174-B03BC5CF632C}">
      <dgm:prSet phldrT="[Texte]"/>
      <dgm:spPr/>
      <dgm:t>
        <a:bodyPr/>
        <a:lstStyle/>
        <a:p>
          <a:r>
            <a:rPr lang="fr-FR" dirty="0"/>
            <a:t>Application</a:t>
          </a:r>
        </a:p>
      </dgm:t>
    </dgm:pt>
    <dgm:pt modelId="{8D9CB923-2605-4EF1-A0F4-721E29B7D4AD}" type="parTrans" cxnId="{DC47A65D-2C41-4469-B0AB-9E5E16E5B028}">
      <dgm:prSet/>
      <dgm:spPr/>
      <dgm:t>
        <a:bodyPr/>
        <a:lstStyle/>
        <a:p>
          <a:endParaRPr lang="fr-FR"/>
        </a:p>
      </dgm:t>
    </dgm:pt>
    <dgm:pt modelId="{ACECF214-A753-41F1-8101-7C97B535BF0C}" type="sibTrans" cxnId="{DC47A65D-2C41-4469-B0AB-9E5E16E5B028}">
      <dgm:prSet/>
      <dgm:spPr/>
      <dgm:t>
        <a:bodyPr/>
        <a:lstStyle/>
        <a:p>
          <a:endParaRPr lang="fr-FR"/>
        </a:p>
      </dgm:t>
    </dgm:pt>
    <dgm:pt modelId="{5896DC2C-D76C-4E35-9D20-FF99AB2E15D4}">
      <dgm:prSet phldrT="[Texte]"/>
      <dgm:spPr/>
      <dgm:t>
        <a:bodyPr/>
        <a:lstStyle/>
        <a:p>
          <a:r>
            <a:rPr lang="fr-FR" dirty="0"/>
            <a:t>Infrastructure</a:t>
          </a:r>
        </a:p>
      </dgm:t>
    </dgm:pt>
    <dgm:pt modelId="{75418124-B972-478A-8961-FD0DF88E1548}" type="parTrans" cxnId="{7725B060-55D8-44D1-96AA-42D619AD28D1}">
      <dgm:prSet/>
      <dgm:spPr/>
      <dgm:t>
        <a:bodyPr/>
        <a:lstStyle/>
        <a:p>
          <a:endParaRPr lang="fr-FR"/>
        </a:p>
      </dgm:t>
    </dgm:pt>
    <dgm:pt modelId="{B588EDCB-0EB1-47BD-8400-A214A88489A7}" type="sibTrans" cxnId="{7725B060-55D8-44D1-96AA-42D619AD28D1}">
      <dgm:prSet/>
      <dgm:spPr/>
      <dgm:t>
        <a:bodyPr/>
        <a:lstStyle/>
        <a:p>
          <a:endParaRPr lang="fr-FR"/>
        </a:p>
      </dgm:t>
    </dgm:pt>
    <dgm:pt modelId="{CE253EC0-6FA5-461B-802F-76A2AD2BEAF5}" type="pres">
      <dgm:prSet presAssocID="{C34A9347-F727-4933-B06A-C14E4633871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E8784D6-A18C-4C34-B2B6-03D061110026}" type="pres">
      <dgm:prSet presAssocID="{C34A9347-F727-4933-B06A-C14E4633871E}" presName="hierFlow" presStyleCnt="0"/>
      <dgm:spPr/>
    </dgm:pt>
    <dgm:pt modelId="{83E515E2-EA6A-4591-8D5D-40757462EBA9}" type="pres">
      <dgm:prSet presAssocID="{C34A9347-F727-4933-B06A-C14E4633871E}" presName="firstBuf" presStyleCnt="0"/>
      <dgm:spPr/>
    </dgm:pt>
    <dgm:pt modelId="{8798A217-CF59-4311-B861-3E789E226179}" type="pres">
      <dgm:prSet presAssocID="{C34A9347-F727-4933-B06A-C14E4633871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C07A99F-951F-4ABD-B51A-6E3718D25D7D}" type="pres">
      <dgm:prSet presAssocID="{6A3EAD6D-BE46-4E3B-8278-D182DFDD70F9}" presName="Name17" presStyleCnt="0"/>
      <dgm:spPr/>
    </dgm:pt>
    <dgm:pt modelId="{9E942954-8294-4931-BE7C-5CDCEF61D014}" type="pres">
      <dgm:prSet presAssocID="{6A3EAD6D-BE46-4E3B-8278-D182DFDD70F9}" presName="level1Shape" presStyleLbl="node0" presStyleIdx="0" presStyleCnt="1">
        <dgm:presLayoutVars>
          <dgm:chPref val="3"/>
        </dgm:presLayoutVars>
      </dgm:prSet>
      <dgm:spPr/>
    </dgm:pt>
    <dgm:pt modelId="{00A69CFB-A413-4C18-9F74-D2EBD2DEB1BE}" type="pres">
      <dgm:prSet presAssocID="{6A3EAD6D-BE46-4E3B-8278-D182DFDD70F9}" presName="hierChild2" presStyleCnt="0"/>
      <dgm:spPr/>
    </dgm:pt>
    <dgm:pt modelId="{5C7CDC16-587E-4ABD-B907-E5E5D10EE8B4}" type="pres">
      <dgm:prSet presAssocID="{6D715C05-4E82-4C49-8F6B-B1E538BDC67F}" presName="Name25" presStyleLbl="parChTrans1D2" presStyleIdx="0" presStyleCnt="1"/>
      <dgm:spPr/>
    </dgm:pt>
    <dgm:pt modelId="{A88C92BF-CEC4-45F5-884F-0B153BEB634F}" type="pres">
      <dgm:prSet presAssocID="{6D715C05-4E82-4C49-8F6B-B1E538BDC67F}" presName="connTx" presStyleLbl="parChTrans1D2" presStyleIdx="0" presStyleCnt="1"/>
      <dgm:spPr/>
    </dgm:pt>
    <dgm:pt modelId="{79325413-7009-4BBC-ACFF-4B059F5D0A1C}" type="pres">
      <dgm:prSet presAssocID="{67344232-BBB9-4796-8FEC-FD5ABE288D0F}" presName="Name30" presStyleCnt="0"/>
      <dgm:spPr/>
    </dgm:pt>
    <dgm:pt modelId="{1FBBBE05-480F-45EB-B6B7-C9C46346FA45}" type="pres">
      <dgm:prSet presAssocID="{67344232-BBB9-4796-8FEC-FD5ABE288D0F}" presName="level2Shape" presStyleLbl="node2" presStyleIdx="0" presStyleCnt="1"/>
      <dgm:spPr/>
    </dgm:pt>
    <dgm:pt modelId="{6571B94E-FA62-4294-9880-70D10C06C4E2}" type="pres">
      <dgm:prSet presAssocID="{67344232-BBB9-4796-8FEC-FD5ABE288D0F}" presName="hierChild3" presStyleCnt="0"/>
      <dgm:spPr/>
    </dgm:pt>
    <dgm:pt modelId="{A2A305F8-707D-4506-BDC4-CCC6507E6798}" type="pres">
      <dgm:prSet presAssocID="{C34A9347-F727-4933-B06A-C14E4633871E}" presName="bgShapesFlow" presStyleCnt="0"/>
      <dgm:spPr/>
    </dgm:pt>
    <dgm:pt modelId="{769E18FA-CBF1-4DF3-AA3B-67FE932A5EE4}" type="pres">
      <dgm:prSet presAssocID="{BA0A69AE-DCA4-466D-B174-B03BC5CF632C}" presName="rectComp" presStyleCnt="0"/>
      <dgm:spPr/>
    </dgm:pt>
    <dgm:pt modelId="{C880CA90-FB91-428B-945F-6EB8FD160551}" type="pres">
      <dgm:prSet presAssocID="{BA0A69AE-DCA4-466D-B174-B03BC5CF632C}" presName="bgRect" presStyleLbl="bgShp" presStyleIdx="0" presStyleCnt="2" custLinFactNeighborX="-63618" custLinFactNeighborY="2761"/>
      <dgm:spPr/>
    </dgm:pt>
    <dgm:pt modelId="{94E402AE-D7B6-4BA3-8E7D-8CC86F342646}" type="pres">
      <dgm:prSet presAssocID="{BA0A69AE-DCA4-466D-B174-B03BC5CF632C}" presName="bgRectTx" presStyleLbl="bgShp" presStyleIdx="0" presStyleCnt="2">
        <dgm:presLayoutVars>
          <dgm:bulletEnabled val="1"/>
        </dgm:presLayoutVars>
      </dgm:prSet>
      <dgm:spPr/>
    </dgm:pt>
    <dgm:pt modelId="{C5D8D28E-5C5F-4CD7-9DF7-1E49D51B1AFD}" type="pres">
      <dgm:prSet presAssocID="{BA0A69AE-DCA4-466D-B174-B03BC5CF632C}" presName="spComp" presStyleCnt="0"/>
      <dgm:spPr/>
    </dgm:pt>
    <dgm:pt modelId="{04499CFB-C6D0-452A-91B0-15C3DAF626DD}" type="pres">
      <dgm:prSet presAssocID="{BA0A69AE-DCA4-466D-B174-B03BC5CF632C}" presName="hSp" presStyleCnt="0"/>
      <dgm:spPr/>
    </dgm:pt>
    <dgm:pt modelId="{3B1AE663-6CB1-4E0F-B26E-91E20188195A}" type="pres">
      <dgm:prSet presAssocID="{5896DC2C-D76C-4E35-9D20-FF99AB2E15D4}" presName="rectComp" presStyleCnt="0"/>
      <dgm:spPr/>
    </dgm:pt>
    <dgm:pt modelId="{43A51E5D-CFF7-42F7-B8FC-E37E56BC1D53}" type="pres">
      <dgm:prSet presAssocID="{5896DC2C-D76C-4E35-9D20-FF99AB2E15D4}" presName="bgRect" presStyleLbl="bgShp" presStyleIdx="1" presStyleCnt="2"/>
      <dgm:spPr/>
    </dgm:pt>
    <dgm:pt modelId="{552E4F1A-B956-478D-B6DF-AD39787FD037}" type="pres">
      <dgm:prSet presAssocID="{5896DC2C-D76C-4E35-9D20-FF99AB2E15D4}" presName="bgRectTx" presStyleLbl="bgShp" presStyleIdx="1" presStyleCnt="2">
        <dgm:presLayoutVars>
          <dgm:bulletEnabled val="1"/>
        </dgm:presLayoutVars>
      </dgm:prSet>
      <dgm:spPr/>
    </dgm:pt>
  </dgm:ptLst>
  <dgm:cxnLst>
    <dgm:cxn modelId="{ACBD7503-CD5E-4FAF-BBDC-F73630B5050B}" type="presOf" srcId="{BA0A69AE-DCA4-466D-B174-B03BC5CF632C}" destId="{C880CA90-FB91-428B-945F-6EB8FD160551}" srcOrd="0" destOrd="0" presId="urn:microsoft.com/office/officeart/2005/8/layout/hierarchy5"/>
    <dgm:cxn modelId="{B74CF93C-0C7F-4196-84BD-3CE54FB7851F}" type="presOf" srcId="{6A3EAD6D-BE46-4E3B-8278-D182DFDD70F9}" destId="{9E942954-8294-4931-BE7C-5CDCEF61D014}" srcOrd="0" destOrd="0" presId="urn:microsoft.com/office/officeart/2005/8/layout/hierarchy5"/>
    <dgm:cxn modelId="{DC47A65D-2C41-4469-B0AB-9E5E16E5B028}" srcId="{C34A9347-F727-4933-B06A-C14E4633871E}" destId="{BA0A69AE-DCA4-466D-B174-B03BC5CF632C}" srcOrd="1" destOrd="0" parTransId="{8D9CB923-2605-4EF1-A0F4-721E29B7D4AD}" sibTransId="{ACECF214-A753-41F1-8101-7C97B535BF0C}"/>
    <dgm:cxn modelId="{7725B060-55D8-44D1-96AA-42D619AD28D1}" srcId="{C34A9347-F727-4933-B06A-C14E4633871E}" destId="{5896DC2C-D76C-4E35-9D20-FF99AB2E15D4}" srcOrd="2" destOrd="0" parTransId="{75418124-B972-478A-8961-FD0DF88E1548}" sibTransId="{B588EDCB-0EB1-47BD-8400-A214A88489A7}"/>
    <dgm:cxn modelId="{45F4146B-215C-42A3-9B7B-BF2F2B004A6E}" type="presOf" srcId="{BA0A69AE-DCA4-466D-B174-B03BC5CF632C}" destId="{94E402AE-D7B6-4BA3-8E7D-8CC86F342646}" srcOrd="1" destOrd="0" presId="urn:microsoft.com/office/officeart/2005/8/layout/hierarchy5"/>
    <dgm:cxn modelId="{08DC4054-24D0-493D-A708-2FD01CCE32A8}" type="presOf" srcId="{67344232-BBB9-4796-8FEC-FD5ABE288D0F}" destId="{1FBBBE05-480F-45EB-B6B7-C9C46346FA45}" srcOrd="0" destOrd="0" presId="urn:microsoft.com/office/officeart/2005/8/layout/hierarchy5"/>
    <dgm:cxn modelId="{C92D5C86-74C0-4CD5-B6C3-6CD988229251}" srcId="{C34A9347-F727-4933-B06A-C14E4633871E}" destId="{6A3EAD6D-BE46-4E3B-8278-D182DFDD70F9}" srcOrd="0" destOrd="0" parTransId="{EC768FA9-9E02-4280-B96F-39654695B8A5}" sibTransId="{6A9FFD7B-CF27-49D1-930A-A22C31D472DD}"/>
    <dgm:cxn modelId="{0227C193-03F8-47B1-8DA0-1612C48FFB38}" type="presOf" srcId="{C34A9347-F727-4933-B06A-C14E4633871E}" destId="{CE253EC0-6FA5-461B-802F-76A2AD2BEAF5}" srcOrd="0" destOrd="0" presId="urn:microsoft.com/office/officeart/2005/8/layout/hierarchy5"/>
    <dgm:cxn modelId="{6242D594-69E4-46FB-B62E-165E943364C1}" type="presOf" srcId="{6D715C05-4E82-4C49-8F6B-B1E538BDC67F}" destId="{5C7CDC16-587E-4ABD-B907-E5E5D10EE8B4}" srcOrd="0" destOrd="0" presId="urn:microsoft.com/office/officeart/2005/8/layout/hierarchy5"/>
    <dgm:cxn modelId="{EEDCAFBA-9847-4FD0-AF52-F60353CDE70F}" type="presOf" srcId="{5896DC2C-D76C-4E35-9D20-FF99AB2E15D4}" destId="{552E4F1A-B956-478D-B6DF-AD39787FD037}" srcOrd="1" destOrd="0" presId="urn:microsoft.com/office/officeart/2005/8/layout/hierarchy5"/>
    <dgm:cxn modelId="{8552CBDA-D61E-4E49-83EA-0ADDE0F2CFD1}" srcId="{6A3EAD6D-BE46-4E3B-8278-D182DFDD70F9}" destId="{67344232-BBB9-4796-8FEC-FD5ABE288D0F}" srcOrd="0" destOrd="0" parTransId="{6D715C05-4E82-4C49-8F6B-B1E538BDC67F}" sibTransId="{F3AF1FF3-01A1-4E0D-862A-86CF68BCF3D5}"/>
    <dgm:cxn modelId="{851186EF-B213-4AEB-92E2-9CB6F6BACBEE}" type="presOf" srcId="{5896DC2C-D76C-4E35-9D20-FF99AB2E15D4}" destId="{43A51E5D-CFF7-42F7-B8FC-E37E56BC1D53}" srcOrd="0" destOrd="0" presId="urn:microsoft.com/office/officeart/2005/8/layout/hierarchy5"/>
    <dgm:cxn modelId="{0C7DE0F5-CE9F-4F56-B2A8-B61C5F9AD380}" type="presOf" srcId="{6D715C05-4E82-4C49-8F6B-B1E538BDC67F}" destId="{A88C92BF-CEC4-45F5-884F-0B153BEB634F}" srcOrd="1" destOrd="0" presId="urn:microsoft.com/office/officeart/2005/8/layout/hierarchy5"/>
    <dgm:cxn modelId="{D90A861C-8066-4445-8319-1A28C233EAF4}" type="presParOf" srcId="{CE253EC0-6FA5-461B-802F-76A2AD2BEAF5}" destId="{8E8784D6-A18C-4C34-B2B6-03D061110026}" srcOrd="0" destOrd="0" presId="urn:microsoft.com/office/officeart/2005/8/layout/hierarchy5"/>
    <dgm:cxn modelId="{9F63AC85-5A44-479E-9B46-201C1D8686B3}" type="presParOf" srcId="{8E8784D6-A18C-4C34-B2B6-03D061110026}" destId="{83E515E2-EA6A-4591-8D5D-40757462EBA9}" srcOrd="0" destOrd="0" presId="urn:microsoft.com/office/officeart/2005/8/layout/hierarchy5"/>
    <dgm:cxn modelId="{E76A6963-93EF-4639-B374-05A612B27011}" type="presParOf" srcId="{8E8784D6-A18C-4C34-B2B6-03D061110026}" destId="{8798A217-CF59-4311-B861-3E789E226179}" srcOrd="1" destOrd="0" presId="urn:microsoft.com/office/officeart/2005/8/layout/hierarchy5"/>
    <dgm:cxn modelId="{02F2E8BF-C842-43A6-8F9E-EDA0BD52B46D}" type="presParOf" srcId="{8798A217-CF59-4311-B861-3E789E226179}" destId="{DC07A99F-951F-4ABD-B51A-6E3718D25D7D}" srcOrd="0" destOrd="0" presId="urn:microsoft.com/office/officeart/2005/8/layout/hierarchy5"/>
    <dgm:cxn modelId="{362B422B-A9E4-4295-A8A3-AEFEAA72D92E}" type="presParOf" srcId="{DC07A99F-951F-4ABD-B51A-6E3718D25D7D}" destId="{9E942954-8294-4931-BE7C-5CDCEF61D014}" srcOrd="0" destOrd="0" presId="urn:microsoft.com/office/officeart/2005/8/layout/hierarchy5"/>
    <dgm:cxn modelId="{EBD1D64C-331D-44EF-AA58-3B062C3EB14D}" type="presParOf" srcId="{DC07A99F-951F-4ABD-B51A-6E3718D25D7D}" destId="{00A69CFB-A413-4C18-9F74-D2EBD2DEB1BE}" srcOrd="1" destOrd="0" presId="urn:microsoft.com/office/officeart/2005/8/layout/hierarchy5"/>
    <dgm:cxn modelId="{F6846AEE-EBE6-40FD-86A6-1F3064F02D7D}" type="presParOf" srcId="{00A69CFB-A413-4C18-9F74-D2EBD2DEB1BE}" destId="{5C7CDC16-587E-4ABD-B907-E5E5D10EE8B4}" srcOrd="0" destOrd="0" presId="urn:microsoft.com/office/officeart/2005/8/layout/hierarchy5"/>
    <dgm:cxn modelId="{01D5364F-C21E-4E55-A5C9-CE73BEB958E7}" type="presParOf" srcId="{5C7CDC16-587E-4ABD-B907-E5E5D10EE8B4}" destId="{A88C92BF-CEC4-45F5-884F-0B153BEB634F}" srcOrd="0" destOrd="0" presId="urn:microsoft.com/office/officeart/2005/8/layout/hierarchy5"/>
    <dgm:cxn modelId="{695B37D1-E0BB-44C0-A892-7DA02A8A19BF}" type="presParOf" srcId="{00A69CFB-A413-4C18-9F74-D2EBD2DEB1BE}" destId="{79325413-7009-4BBC-ACFF-4B059F5D0A1C}" srcOrd="1" destOrd="0" presId="urn:microsoft.com/office/officeart/2005/8/layout/hierarchy5"/>
    <dgm:cxn modelId="{BF2B7368-1FA3-4E53-9FC4-1BA43E4BF468}" type="presParOf" srcId="{79325413-7009-4BBC-ACFF-4B059F5D0A1C}" destId="{1FBBBE05-480F-45EB-B6B7-C9C46346FA45}" srcOrd="0" destOrd="0" presId="urn:microsoft.com/office/officeart/2005/8/layout/hierarchy5"/>
    <dgm:cxn modelId="{16F05266-3780-488E-BA8C-9E8E569C30A1}" type="presParOf" srcId="{79325413-7009-4BBC-ACFF-4B059F5D0A1C}" destId="{6571B94E-FA62-4294-9880-70D10C06C4E2}" srcOrd="1" destOrd="0" presId="urn:microsoft.com/office/officeart/2005/8/layout/hierarchy5"/>
    <dgm:cxn modelId="{7CA0DA69-D177-484F-AD9F-C3BD92EFD8D6}" type="presParOf" srcId="{CE253EC0-6FA5-461B-802F-76A2AD2BEAF5}" destId="{A2A305F8-707D-4506-BDC4-CCC6507E6798}" srcOrd="1" destOrd="0" presId="urn:microsoft.com/office/officeart/2005/8/layout/hierarchy5"/>
    <dgm:cxn modelId="{A8506080-6D5E-4410-8559-E55BBCF7C61F}" type="presParOf" srcId="{A2A305F8-707D-4506-BDC4-CCC6507E6798}" destId="{769E18FA-CBF1-4DF3-AA3B-67FE932A5EE4}" srcOrd="0" destOrd="0" presId="urn:microsoft.com/office/officeart/2005/8/layout/hierarchy5"/>
    <dgm:cxn modelId="{80CFCEFB-9D8A-4F16-95FA-6FDDC68691AB}" type="presParOf" srcId="{769E18FA-CBF1-4DF3-AA3B-67FE932A5EE4}" destId="{C880CA90-FB91-428B-945F-6EB8FD160551}" srcOrd="0" destOrd="0" presId="urn:microsoft.com/office/officeart/2005/8/layout/hierarchy5"/>
    <dgm:cxn modelId="{014F30F6-5414-4415-BE85-4DF463C39DBC}" type="presParOf" srcId="{769E18FA-CBF1-4DF3-AA3B-67FE932A5EE4}" destId="{94E402AE-D7B6-4BA3-8E7D-8CC86F342646}" srcOrd="1" destOrd="0" presId="urn:microsoft.com/office/officeart/2005/8/layout/hierarchy5"/>
    <dgm:cxn modelId="{33E05F61-4F81-4DE0-A67A-F949044BC056}" type="presParOf" srcId="{A2A305F8-707D-4506-BDC4-CCC6507E6798}" destId="{C5D8D28E-5C5F-4CD7-9DF7-1E49D51B1AFD}" srcOrd="1" destOrd="0" presId="urn:microsoft.com/office/officeart/2005/8/layout/hierarchy5"/>
    <dgm:cxn modelId="{9BE14C81-F1A4-418E-8F97-B5AB08FFD157}" type="presParOf" srcId="{C5D8D28E-5C5F-4CD7-9DF7-1E49D51B1AFD}" destId="{04499CFB-C6D0-452A-91B0-15C3DAF626DD}" srcOrd="0" destOrd="0" presId="urn:microsoft.com/office/officeart/2005/8/layout/hierarchy5"/>
    <dgm:cxn modelId="{5DC3DD57-219E-4C56-B6C1-5A48FBA519B9}" type="presParOf" srcId="{A2A305F8-707D-4506-BDC4-CCC6507E6798}" destId="{3B1AE663-6CB1-4E0F-B26E-91E20188195A}" srcOrd="2" destOrd="0" presId="urn:microsoft.com/office/officeart/2005/8/layout/hierarchy5"/>
    <dgm:cxn modelId="{90F3A656-73C6-455B-9FA3-5FEA36CD531E}" type="presParOf" srcId="{3B1AE663-6CB1-4E0F-B26E-91E20188195A}" destId="{43A51E5D-CFF7-42F7-B8FC-E37E56BC1D53}" srcOrd="0" destOrd="0" presId="urn:microsoft.com/office/officeart/2005/8/layout/hierarchy5"/>
    <dgm:cxn modelId="{2C4A6B2A-8981-4822-86A9-403CE84FAC59}" type="presParOf" srcId="{3B1AE663-6CB1-4E0F-B26E-91E20188195A}" destId="{552E4F1A-B956-478D-B6DF-AD39787FD037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51E5D-CFF7-42F7-B8FC-E37E56BC1D53}">
      <dsp:nvSpPr>
        <dsp:cNvPr id="0" name=""/>
        <dsp:cNvSpPr/>
      </dsp:nvSpPr>
      <dsp:spPr>
        <a:xfrm>
          <a:off x="1863434" y="0"/>
          <a:ext cx="1591266" cy="26080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Infrastructure</a:t>
          </a:r>
        </a:p>
      </dsp:txBody>
      <dsp:txXfrm>
        <a:off x="1863434" y="0"/>
        <a:ext cx="1591266" cy="782419"/>
      </dsp:txXfrm>
    </dsp:sp>
    <dsp:sp modelId="{C880CA90-FB91-428B-945F-6EB8FD160551}">
      <dsp:nvSpPr>
        <dsp:cNvPr id="0" name=""/>
        <dsp:cNvSpPr/>
      </dsp:nvSpPr>
      <dsp:spPr>
        <a:xfrm>
          <a:off x="0" y="0"/>
          <a:ext cx="1591266" cy="26080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Application</a:t>
          </a:r>
        </a:p>
      </dsp:txBody>
      <dsp:txXfrm>
        <a:off x="0" y="0"/>
        <a:ext cx="1591266" cy="782419"/>
      </dsp:txXfrm>
    </dsp:sp>
    <dsp:sp modelId="{9E942954-8294-4931-BE7C-5CDCEF61D014}">
      <dsp:nvSpPr>
        <dsp:cNvPr id="0" name=""/>
        <dsp:cNvSpPr/>
      </dsp:nvSpPr>
      <dsp:spPr>
        <a:xfrm>
          <a:off x="136925" y="1304974"/>
          <a:ext cx="1352423" cy="6762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LibraryService</a:t>
          </a:r>
        </a:p>
      </dsp:txBody>
      <dsp:txXfrm>
        <a:off x="156731" y="1324780"/>
        <a:ext cx="1312811" cy="636599"/>
      </dsp:txXfrm>
    </dsp:sp>
    <dsp:sp modelId="{5C7CDC16-587E-4ABD-B907-E5E5D10EE8B4}">
      <dsp:nvSpPr>
        <dsp:cNvPr id="0" name=""/>
        <dsp:cNvSpPr/>
      </dsp:nvSpPr>
      <dsp:spPr>
        <a:xfrm>
          <a:off x="1489348" y="1619745"/>
          <a:ext cx="540969" cy="46669"/>
        </a:xfrm>
        <a:custGeom>
          <a:avLst/>
          <a:gdLst/>
          <a:ahLst/>
          <a:cxnLst/>
          <a:rect l="0" t="0" r="0" b="0"/>
          <a:pathLst>
            <a:path>
              <a:moveTo>
                <a:pt x="0" y="23334"/>
              </a:moveTo>
              <a:lnTo>
                <a:pt x="540969" y="2333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headEnd type="none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746309" y="1629556"/>
        <a:ext cx="27048" cy="27048"/>
      </dsp:txXfrm>
    </dsp:sp>
    <dsp:sp modelId="{1FBBBE05-480F-45EB-B6B7-C9C46346FA45}">
      <dsp:nvSpPr>
        <dsp:cNvPr id="0" name=""/>
        <dsp:cNvSpPr/>
      </dsp:nvSpPr>
      <dsp:spPr>
        <a:xfrm>
          <a:off x="2030318" y="1304974"/>
          <a:ext cx="1352423" cy="6762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 err="1"/>
            <a:t>LibraryDAO</a:t>
          </a:r>
          <a:endParaRPr lang="fr-FR" sz="1500" kern="1200" dirty="0"/>
        </a:p>
      </dsp:txBody>
      <dsp:txXfrm>
        <a:off x="2050124" y="1324780"/>
        <a:ext cx="1312811" cy="6365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2A433-FFE5-5146-96A2-89A3F87C0D23}" type="datetimeFigureOut">
              <a:rPr lang="fr-FR" smtClean="0"/>
              <a:t>25/08/2020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232D2-6EAB-8746-BAB3-A7F2EC9CD8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82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D91F375-ABD4-43B0-95A2-6A338A4A5C04}" type="datetimeFigureOut">
              <a:rPr lang="fr-FR" smtClean="0"/>
              <a:t>25/08/2020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3EF5842-04F3-4695-8C7E-60D49603CB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960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GettyImages-539280639_BD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744"/>
          <a:stretch/>
        </p:blipFill>
        <p:spPr>
          <a:xfrm>
            <a:off x="-1" y="1"/>
            <a:ext cx="12192001" cy="534684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4984" y="5324366"/>
            <a:ext cx="12187016" cy="1533635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429577" y="5022701"/>
            <a:ext cx="4656000" cy="603328"/>
          </a:xfrm>
          <a:prstGeom prst="rect">
            <a:avLst/>
          </a:prstGeom>
          <a:solidFill>
            <a:srgbClr val="00975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 dirty="0">
              <a:solidFill>
                <a:schemeClr val="accent5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20271" y="255589"/>
            <a:ext cx="7104789" cy="8640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20271" y="1143794"/>
            <a:ext cx="710400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641409" y="5112168"/>
            <a:ext cx="4224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641409" y="5335688"/>
            <a:ext cx="4224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  <p:pic>
        <p:nvPicPr>
          <p:cNvPr id="1027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7449" y="5995989"/>
            <a:ext cx="4275667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633" y="5799138"/>
            <a:ext cx="3945467" cy="6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 descr="label-blanc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867" y="4144206"/>
            <a:ext cx="1415936" cy="8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79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Fotolia_83882602_XL_BD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4984" y="5324366"/>
            <a:ext cx="12187016" cy="1533635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429577" y="5022701"/>
            <a:ext cx="4656000" cy="603328"/>
          </a:xfrm>
          <a:prstGeom prst="rect">
            <a:avLst/>
          </a:prstGeom>
          <a:solidFill>
            <a:srgbClr val="00975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 dirty="0">
              <a:solidFill>
                <a:schemeClr val="accent5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20271" y="255589"/>
            <a:ext cx="7104789" cy="8640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20271" y="1143794"/>
            <a:ext cx="710400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641409" y="5112168"/>
            <a:ext cx="4224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641409" y="5335688"/>
            <a:ext cx="4224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  <p:pic>
        <p:nvPicPr>
          <p:cNvPr id="1027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7449" y="5995989"/>
            <a:ext cx="4275667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633" y="5799138"/>
            <a:ext cx="3945467" cy="6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 descr="label-blanc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867" y="4144206"/>
            <a:ext cx="1415936" cy="8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16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Fahmy_dot_tk_07_BD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96092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4984" y="5324366"/>
            <a:ext cx="12187016" cy="1533635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429577" y="5022701"/>
            <a:ext cx="4656000" cy="603328"/>
          </a:xfrm>
          <a:prstGeom prst="rect">
            <a:avLst/>
          </a:prstGeom>
          <a:solidFill>
            <a:srgbClr val="00975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 dirty="0">
              <a:solidFill>
                <a:schemeClr val="accent5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20271" y="255589"/>
            <a:ext cx="7104789" cy="8640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20271" y="1143794"/>
            <a:ext cx="710400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641409" y="5112168"/>
            <a:ext cx="4224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641409" y="5335688"/>
            <a:ext cx="4224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  <p:pic>
        <p:nvPicPr>
          <p:cNvPr id="1027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7449" y="5995989"/>
            <a:ext cx="4275667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633" y="5799138"/>
            <a:ext cx="3945467" cy="6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 descr="label-blanc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867" y="4144206"/>
            <a:ext cx="1415936" cy="8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48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shutterstock_101172925_BD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7" b="-35"/>
          <a:stretch/>
        </p:blipFill>
        <p:spPr>
          <a:xfrm>
            <a:off x="0" y="1"/>
            <a:ext cx="12192000" cy="534994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4984" y="5324366"/>
            <a:ext cx="12187016" cy="1533635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429577" y="5022701"/>
            <a:ext cx="4656000" cy="603328"/>
          </a:xfrm>
          <a:prstGeom prst="rect">
            <a:avLst/>
          </a:prstGeom>
          <a:solidFill>
            <a:srgbClr val="00975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 dirty="0">
              <a:solidFill>
                <a:schemeClr val="accent5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20271" y="255589"/>
            <a:ext cx="7104789" cy="8640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20271" y="1143794"/>
            <a:ext cx="710400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641409" y="5112168"/>
            <a:ext cx="4224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641409" y="5335688"/>
            <a:ext cx="4224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  <p:pic>
        <p:nvPicPr>
          <p:cNvPr id="1027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7449" y="5995989"/>
            <a:ext cx="4275667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633" y="5799138"/>
            <a:ext cx="3945467" cy="6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 descr="label-blanc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867" y="4144206"/>
            <a:ext cx="1415936" cy="8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51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456771" y="1137312"/>
            <a:ext cx="11280000" cy="478512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456771" y="879000"/>
            <a:ext cx="1128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329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3599723" y="2161431"/>
            <a:ext cx="7392820" cy="2851745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2" name="Image 1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2581" y="1955080"/>
            <a:ext cx="1019913" cy="76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4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Titre de la présentation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|  00/00/0000  |</a:t>
            </a:r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456771" y="879000"/>
            <a:ext cx="1128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61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file://localhost/Users/carolinedargein/Documents/BLEND/BLEND_Clients/CLIENTS_OK-2014/BNP%20PARIBAS/ITG/PRESE_ITG/donut-orange.png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6771" y="115488"/>
            <a:ext cx="11280000" cy="745664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456771" y="6102440"/>
            <a:ext cx="1128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514" y="6286500"/>
            <a:ext cx="2459567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0967" y="6415102"/>
            <a:ext cx="2640000" cy="13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470085" y="6395560"/>
            <a:ext cx="2688000" cy="1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noProof="0" dirty="0"/>
              <a:t>Titre de la présentation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227126" y="6395560"/>
            <a:ext cx="944740" cy="1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noProof="0" dirty="0"/>
              <a:t>|  00/00/0000  |</a:t>
            </a: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59691" y="6395560"/>
            <a:ext cx="240000" cy="1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pic>
        <p:nvPicPr>
          <p:cNvPr id="4" name="Image 3" descr="label-quadri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4674" y="261381"/>
            <a:ext cx="785956" cy="439515"/>
          </a:xfrm>
          <a:prstGeom prst="rect">
            <a:avLst/>
          </a:prstGeom>
        </p:spPr>
      </p:pic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431371" y="1124745"/>
            <a:ext cx="11328829" cy="500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MSIPCMContentMarking" descr="{&quot;HashCode&quot;:1859994762,&quot;Placement&quot;:&quot;Footer&quot;,&quot;Top&quot;:519.343,&quot;Left&quot;:844.5204,&quot;SlideWidth&quot;:960,&quot;SlideHeight&quot;:540}">
            <a:extLst>
              <a:ext uri="{FF2B5EF4-FFF2-40B4-BE49-F238E27FC236}">
                <a16:creationId xmlns:a16="http://schemas.microsoft.com/office/drawing/2014/main" id="{D23A018D-0898-4E16-9E71-2FAC37C9E86C}"/>
              </a:ext>
            </a:extLst>
          </p:cNvPr>
          <p:cNvSpPr txBox="1"/>
          <p:nvPr userDrawn="1"/>
        </p:nvSpPr>
        <p:spPr>
          <a:xfrm>
            <a:off x="10725409" y="6595656"/>
            <a:ext cx="1466591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FF"/>
                </a:solidFill>
                <a:latin typeface="Calibri" panose="020F0502020204030204" pitchFamily="34" charset="0"/>
              </a:rPr>
              <a:t>Classification : Internal</a:t>
            </a:r>
            <a:endParaRPr lang="fr-FR" sz="1000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258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4" r:id="rId2"/>
    <p:sldLayoutId id="2147483698" r:id="rId3"/>
    <p:sldLayoutId id="2147483699" r:id="rId4"/>
    <p:sldLayoutId id="2147483691" r:id="rId5"/>
    <p:sldLayoutId id="2147483692" r:id="rId6"/>
    <p:sldLayoutId id="2147483693" r:id="rId7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12" r:link="rId13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h2-console" TargetMode="External"/><Relationship Id="rId2" Type="http://schemas.openxmlformats.org/officeDocument/2006/relationships/hyperlink" Target="http://localhost:8080/swagger-ui.html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blog.octo.com/designer-une-api-rest/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h2" TargetMode="External"/><Relationship Id="rId2" Type="http://schemas.openxmlformats.org/officeDocument/2006/relationships/hyperlink" Target="http://localhost:8080/swagger-ui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baeldung.com/spring-boot-testresttemplate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aeldung.com/exception-handling-for-rest-with-spring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baeldung.com/hibernate-one-to-many" TargetMode="External"/><Relationship Id="rId4" Type="http://schemas.openxmlformats.org/officeDocument/2006/relationships/hyperlink" Target="https://www.baeldung.com/jpa-many-to-many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tart.spring.io/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9336" y="255590"/>
            <a:ext cx="7123459" cy="1373211"/>
          </a:xfrm>
        </p:spPr>
        <p:txBody>
          <a:bodyPr/>
          <a:lstStyle/>
          <a:p>
            <a:r>
              <a:rPr lang="fr-FR" dirty="0"/>
              <a:t>TP SPRING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Stéphane </a:t>
            </a:r>
            <a:r>
              <a:rPr lang="fr-FR" dirty="0" err="1"/>
              <a:t>Rigaut</a:t>
            </a:r>
            <a:r>
              <a:rPr lang="fr-FR" dirty="0"/>
              <a:t> &amp; Romain NOEL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Montreuil, le 31/08/2020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C9BDB0F1-D337-4E9A-A41D-BF9982C9FA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169" y="258294"/>
            <a:ext cx="1786495" cy="58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22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86E0727-943D-48ED-BA5A-BB8B2335B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Lancer l’application</a:t>
            </a:r>
          </a:p>
          <a:p>
            <a:pPr lvl="1"/>
            <a:r>
              <a:rPr lang="fr-FR" dirty="0"/>
              <a:t>Aller dans la classe principale (</a:t>
            </a:r>
            <a:r>
              <a:rPr lang="fr-FR" dirty="0" err="1"/>
              <a:t>LibrariesApplication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Clique droit -&gt;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sz="1100" dirty="0"/>
              <a:t>(c’est une action que vous allez faire souvent, pensez à vous mettre un raccourci </a:t>
            </a:r>
            <a:r>
              <a:rPr lang="fr-FR" sz="1100" dirty="0" err="1"/>
              <a:t>IntelliJ</a:t>
            </a:r>
            <a:r>
              <a:rPr lang="fr-FR" sz="1100" dirty="0"/>
              <a:t>…)</a:t>
            </a:r>
          </a:p>
          <a:p>
            <a:pPr marL="179387" lvl="1" indent="0">
              <a:buNone/>
            </a:pPr>
            <a:endParaRPr lang="fr-FR" sz="1100" dirty="0"/>
          </a:p>
          <a:p>
            <a:pPr marL="179387" lvl="1" indent="0">
              <a:buNone/>
            </a:pPr>
            <a:endParaRPr lang="fr-FR" sz="1100" dirty="0"/>
          </a:p>
          <a:p>
            <a:r>
              <a:rPr lang="fr-FR" dirty="0"/>
              <a:t>Ouvrir un navigateur et aller sur les </a:t>
            </a:r>
            <a:r>
              <a:rPr lang="fr-FR" dirty="0" err="1"/>
              <a:t>endpoints</a:t>
            </a:r>
            <a:r>
              <a:rPr lang="fr-FR" dirty="0"/>
              <a:t> (interfaces disponibles)</a:t>
            </a:r>
          </a:p>
          <a:p>
            <a:pPr lvl="1"/>
            <a:r>
              <a:rPr lang="fr-FR" dirty="0">
                <a:hlinkClick r:id="rId2"/>
              </a:rPr>
              <a:t>http://localhost:8080/swagger-ui.html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http://localhost:8080/h2-console</a:t>
            </a:r>
            <a:endParaRPr lang="fr-FR" dirty="0"/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3109EFA-81C8-433A-82C0-85166B354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Lancement de l’application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694718-AFC5-4751-BEF3-C85EE7377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EBB514-E5EF-40CD-9822-E4B35E24F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15E7FA-48C6-462A-9A13-07775047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1027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61ACBF-64C7-4378-BE74-FA073C3875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tp-spring-0 </a:t>
            </a:r>
            <a:br>
              <a:rPr lang="fr-FR" dirty="0"/>
            </a:br>
            <a:r>
              <a:rPr lang="fr-FR" dirty="0"/>
              <a:t>Domaine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6020DC-5B55-480A-8290-012B1AC8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3B8CBE-A1AF-4E2B-B211-6E12791B5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5CAF66-B643-42C8-A08B-B501BF6C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6413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B6AF8D7-2C14-42D0-B878-1C89DAFE4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Caractéristiques (attributs)</a:t>
            </a:r>
          </a:p>
          <a:p>
            <a:pPr lvl="1"/>
            <a:r>
              <a:rPr lang="fr-FR" dirty="0"/>
              <a:t>Identifiant unique [Long]</a:t>
            </a:r>
          </a:p>
          <a:p>
            <a:pPr lvl="1"/>
            <a:r>
              <a:rPr lang="fr-FR" dirty="0"/>
              <a:t>Type (Associative, nationale, publique, scolaire, universitaire) [enum]</a:t>
            </a:r>
          </a:p>
          <a:p>
            <a:pPr lvl="1"/>
            <a:r>
              <a:rPr lang="fr-FR" dirty="0"/>
              <a:t>Adresse (numéro, rue, code postal, ville) [int, String, int, String]</a:t>
            </a:r>
          </a:p>
          <a:p>
            <a:pPr lvl="1"/>
            <a:r>
              <a:rPr lang="fr-FR" dirty="0"/>
              <a:t>Directeur (prénom, nom) [String, String]</a:t>
            </a:r>
          </a:p>
          <a:p>
            <a:endParaRPr lang="fr-FR" dirty="0"/>
          </a:p>
          <a:p>
            <a:r>
              <a:rPr lang="fr-FR" dirty="0"/>
              <a:t>Bonnes pratiques</a:t>
            </a:r>
          </a:p>
          <a:p>
            <a:pPr lvl="1"/>
            <a:r>
              <a:rPr lang="fr-FR" dirty="0"/>
              <a:t>Penser à découper en plusieurs objets plutôt que de mettre tous les attributs dans une seule classe</a:t>
            </a:r>
          </a:p>
          <a:p>
            <a:pPr lvl="1"/>
            <a:r>
              <a:rPr lang="fr-FR" dirty="0"/>
              <a:t>Encapsulation</a:t>
            </a:r>
          </a:p>
          <a:p>
            <a:pPr lvl="2"/>
            <a:r>
              <a:rPr lang="fr-FR" dirty="0"/>
              <a:t>Les attributs d’une classe ne peuvent pas être directement manipulés de l’extérieur de la classe</a:t>
            </a:r>
          </a:p>
          <a:p>
            <a:pPr lvl="3"/>
            <a:r>
              <a:rPr lang="fr-FR" dirty="0"/>
              <a:t>Utiliser le mot clé private pour définir les attributs de la classe</a:t>
            </a:r>
          </a:p>
          <a:p>
            <a:pPr lvl="3"/>
            <a:r>
              <a:rPr lang="fr-FR" dirty="0"/>
              <a:t>Définir des méthodes d’accès à ces attributs (getter) avec le mot clé public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4F3BE034-6369-418E-8BF3-EE798B01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Caractéristiques d’une bibliothèque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E7FB0E-D229-4DC5-A3C9-F07DFD9B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30A7C3-C183-40FD-B45A-EA2BD2AF7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43C50D-511A-4969-B726-38A384B4E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6482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95426D5-34F1-4239-992A-43D745765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Penser objet et encapsulation</a:t>
            </a:r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36D2557-97F1-4085-8922-6636F22CE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Ecriture de l’objet bibliothèque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309CFA-96FE-432A-B977-BCCA9938E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ABD102-FA23-4009-BC9B-B13C4B313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2A7614-5371-466B-9985-4C53E4823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13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3A27EED-8116-4BFA-AE37-D40F4D26B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737" y="2002476"/>
            <a:ext cx="3580117" cy="308270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EE27641-047B-47F9-AD97-5D4F85E76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392" y="1750448"/>
            <a:ext cx="504056" cy="5040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52D1B94-5522-4D93-B90B-71C3DCE3A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576" y="1991098"/>
            <a:ext cx="2343150" cy="20859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E76F3C5-C52C-46C9-9E99-A5B3EB0481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68" y="1735119"/>
            <a:ext cx="508007" cy="50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4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E808542-2CF5-4DD0-AA39-25CF4AAE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en couche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97048E-CFE5-497E-80BA-B3DB60A42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5DB8E9-0DAC-4353-8474-3668599FE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92D23E-B027-4CA8-BF6E-80877B7C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14</a:t>
            </a:fld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727D92-17F9-479C-BD8E-18C1CCB96320}"/>
              </a:ext>
            </a:extLst>
          </p:cNvPr>
          <p:cNvSpPr/>
          <p:nvPr/>
        </p:nvSpPr>
        <p:spPr>
          <a:xfrm>
            <a:off x="4655840" y="2276873"/>
            <a:ext cx="3112770" cy="2231643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9" name="ZoneTexte 23">
            <a:extLst>
              <a:ext uri="{FF2B5EF4-FFF2-40B4-BE49-F238E27FC236}">
                <a16:creationId xmlns:a16="http://schemas.microsoft.com/office/drawing/2014/main" id="{13256285-B266-4C52-936F-F3CBA8071634}"/>
              </a:ext>
            </a:extLst>
          </p:cNvPr>
          <p:cNvSpPr txBox="1"/>
          <p:nvPr/>
        </p:nvSpPr>
        <p:spPr>
          <a:xfrm>
            <a:off x="4960640" y="2503930"/>
            <a:ext cx="2518410" cy="276999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endParaRPr lang="fr-FR" sz="1200" dirty="0">
              <a:solidFill>
                <a:srgbClr val="1A171B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10" name="ZoneTexte 24">
            <a:extLst>
              <a:ext uri="{FF2B5EF4-FFF2-40B4-BE49-F238E27FC236}">
                <a16:creationId xmlns:a16="http://schemas.microsoft.com/office/drawing/2014/main" id="{2B3F1160-D4A6-4CE6-ABBF-3F7E343A4631}"/>
              </a:ext>
            </a:extLst>
          </p:cNvPr>
          <p:cNvSpPr txBox="1"/>
          <p:nvPr/>
        </p:nvSpPr>
        <p:spPr>
          <a:xfrm>
            <a:off x="4952385" y="3027443"/>
            <a:ext cx="2518410" cy="27699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endParaRPr lang="fr-FR" sz="1200" dirty="0">
              <a:solidFill>
                <a:srgbClr val="1A171B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11" name="ZoneTexte 25">
            <a:extLst>
              <a:ext uri="{FF2B5EF4-FFF2-40B4-BE49-F238E27FC236}">
                <a16:creationId xmlns:a16="http://schemas.microsoft.com/office/drawing/2014/main" id="{3D9B1CF5-73AA-471B-8EFB-F3558D1E74EC}"/>
              </a:ext>
            </a:extLst>
          </p:cNvPr>
          <p:cNvSpPr txBox="1"/>
          <p:nvPr/>
        </p:nvSpPr>
        <p:spPr>
          <a:xfrm>
            <a:off x="4960640" y="3499883"/>
            <a:ext cx="2518410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Domain Layer</a:t>
            </a:r>
            <a:endParaRPr lang="fr-FR" sz="1200" dirty="0">
              <a:solidFill>
                <a:srgbClr val="1A171B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12" name="ZoneTexte 26">
            <a:extLst>
              <a:ext uri="{FF2B5EF4-FFF2-40B4-BE49-F238E27FC236}">
                <a16:creationId xmlns:a16="http://schemas.microsoft.com/office/drawing/2014/main" id="{CDECF247-AA17-468D-8D19-563ED053B5DD}"/>
              </a:ext>
            </a:extLst>
          </p:cNvPr>
          <p:cNvSpPr txBox="1"/>
          <p:nvPr/>
        </p:nvSpPr>
        <p:spPr>
          <a:xfrm>
            <a:off x="4946670" y="4003438"/>
            <a:ext cx="2519680" cy="27699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endParaRPr lang="fr-FR" sz="1200" dirty="0">
              <a:solidFill>
                <a:srgbClr val="1A171B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392E527-BF97-4E2C-A8A1-B5DF979E195E}"/>
              </a:ext>
            </a:extLst>
          </p:cNvPr>
          <p:cNvCxnSpPr>
            <a:cxnSpLocks/>
          </p:cNvCxnSpPr>
          <p:nvPr/>
        </p:nvCxnSpPr>
        <p:spPr>
          <a:xfrm>
            <a:off x="6206510" y="1541860"/>
            <a:ext cx="0" cy="7350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F883838-375E-4CA5-97C2-CAE0CBE41C5C}"/>
              </a:ext>
            </a:extLst>
          </p:cNvPr>
          <p:cNvCxnSpPr>
            <a:cxnSpLocks/>
          </p:cNvCxnSpPr>
          <p:nvPr/>
        </p:nvCxnSpPr>
        <p:spPr>
          <a:xfrm>
            <a:off x="6219845" y="4508516"/>
            <a:ext cx="0" cy="7350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CA7C47B8-F7D5-4E93-840C-D06D7D3C5E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5" y="5229201"/>
            <a:ext cx="538475" cy="53847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B23929E-C3D9-4CF7-B4D7-FF3D75E46F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61" y="899824"/>
            <a:ext cx="656969" cy="656969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AE597DF7-267C-4531-A00F-0E20DBF60D93}"/>
              </a:ext>
            </a:extLst>
          </p:cNvPr>
          <p:cNvSpPr txBox="1"/>
          <p:nvPr/>
        </p:nvSpPr>
        <p:spPr>
          <a:xfrm>
            <a:off x="7896200" y="2276872"/>
            <a:ext cx="1800200" cy="5040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dirty="0">
                <a:solidFill>
                  <a:schemeClr val="accent4"/>
                </a:solidFill>
              </a:rPr>
              <a:t>mylibraries.jar</a:t>
            </a:r>
          </a:p>
        </p:txBody>
      </p:sp>
    </p:spTree>
    <p:extLst>
      <p:ext uri="{BB962C8B-B14F-4D97-AF65-F5344CB8AC3E}">
        <p14:creationId xmlns:p14="http://schemas.microsoft.com/office/powerpoint/2010/main" val="946687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61ACBF-64C7-4378-BE74-FA073C3875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tp-spring-0 </a:t>
            </a:r>
            <a:br>
              <a:rPr lang="fr-FR" dirty="0"/>
            </a:br>
            <a:r>
              <a:rPr lang="fr-FR" dirty="0"/>
              <a:t>Présentation / Exposition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6020DC-5B55-480A-8290-012B1AC8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3B8CBE-A1AF-4E2B-B211-6E12791B5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5CAF66-B643-42C8-A08B-B501BF6C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7261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8185361-C92A-4A58-B831-3F9A6025C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Bonnes pratiques </a:t>
            </a:r>
            <a:r>
              <a:rPr lang="fr-FR" dirty="0">
                <a:solidFill>
                  <a:schemeClr val="bg1"/>
                </a:solidFill>
              </a:rPr>
              <a:t>: </a:t>
            </a:r>
            <a:r>
              <a:rPr lang="fr-FR" dirty="0">
                <a:hlinkClick r:id="rId2"/>
              </a:rPr>
              <a:t>https://blog.octo.com/designer-une-api-rest/</a:t>
            </a:r>
            <a:endParaRPr lang="fr-FR" dirty="0"/>
          </a:p>
          <a:p>
            <a:pPr lvl="1"/>
            <a:r>
              <a:rPr lang="fr-FR" dirty="0"/>
              <a:t>KISS</a:t>
            </a:r>
          </a:p>
          <a:p>
            <a:pPr lvl="1"/>
            <a:r>
              <a:rPr lang="fr-FR" dirty="0"/>
              <a:t>Granularité moyenne</a:t>
            </a:r>
          </a:p>
          <a:p>
            <a:pPr lvl="1"/>
            <a:r>
              <a:rPr lang="fr-FR" dirty="0"/>
              <a:t>Noms &gt; verbes</a:t>
            </a:r>
          </a:p>
          <a:p>
            <a:pPr lvl="1"/>
            <a:r>
              <a:rPr lang="fr-FR" dirty="0"/>
              <a:t>Pluriel &gt; singulier</a:t>
            </a:r>
          </a:p>
          <a:p>
            <a:pPr lvl="1"/>
            <a:r>
              <a:rPr lang="fr-FR" dirty="0"/>
              <a:t>Casse (spinal-case)</a:t>
            </a:r>
          </a:p>
          <a:p>
            <a:pPr lvl="1"/>
            <a:r>
              <a:rPr lang="fr-FR" dirty="0"/>
              <a:t>CRUD (POST, GET, PUT, DELETE)</a:t>
            </a:r>
          </a:p>
          <a:p>
            <a:r>
              <a:rPr lang="fr-FR" dirty="0"/>
              <a:t>Annotations</a:t>
            </a:r>
          </a:p>
          <a:p>
            <a:pPr lvl="1"/>
            <a:r>
              <a:rPr lang="fr-FR" dirty="0"/>
              <a:t>@</a:t>
            </a:r>
            <a:r>
              <a:rPr lang="fr-FR" dirty="0" err="1"/>
              <a:t>RestController</a:t>
            </a:r>
            <a:r>
              <a:rPr lang="fr-FR" dirty="0"/>
              <a:t> (@Controller + @</a:t>
            </a:r>
            <a:r>
              <a:rPr lang="fr-FR" dirty="0" err="1"/>
              <a:t>ResponseBody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@</a:t>
            </a:r>
            <a:r>
              <a:rPr lang="fr-FR" dirty="0" err="1"/>
              <a:t>GetMapping</a:t>
            </a:r>
            <a:r>
              <a:rPr lang="fr-FR" dirty="0"/>
              <a:t>, @</a:t>
            </a:r>
            <a:r>
              <a:rPr lang="fr-FR" dirty="0" err="1"/>
              <a:t>PostMapping</a:t>
            </a:r>
            <a:r>
              <a:rPr lang="fr-FR" dirty="0"/>
              <a:t>, @</a:t>
            </a:r>
            <a:r>
              <a:rPr lang="fr-FR" dirty="0" err="1"/>
              <a:t>PutMapping</a:t>
            </a:r>
            <a:r>
              <a:rPr lang="fr-FR" dirty="0"/>
              <a:t>, @</a:t>
            </a:r>
            <a:r>
              <a:rPr lang="fr-FR" dirty="0" err="1"/>
              <a:t>DeleteMapping</a:t>
            </a:r>
            <a:endParaRPr lang="fr-FR" dirty="0"/>
          </a:p>
          <a:p>
            <a:pPr lvl="1"/>
            <a:r>
              <a:rPr lang="fr-FR" dirty="0"/>
              <a:t>@</a:t>
            </a:r>
            <a:r>
              <a:rPr lang="fr-FR" dirty="0" err="1"/>
              <a:t>RequestBody</a:t>
            </a:r>
            <a:r>
              <a:rPr lang="fr-FR" dirty="0"/>
              <a:t>, @</a:t>
            </a:r>
            <a:r>
              <a:rPr lang="fr-FR" dirty="0" err="1"/>
              <a:t>PathVariable</a:t>
            </a:r>
            <a:r>
              <a:rPr lang="fr-FR" dirty="0"/>
              <a:t>, @</a:t>
            </a:r>
            <a:r>
              <a:rPr lang="fr-FR" dirty="0" err="1"/>
              <a:t>RequestParam</a:t>
            </a:r>
            <a:endParaRPr lang="fr-FR" dirty="0"/>
          </a:p>
          <a:p>
            <a:pPr lvl="1"/>
            <a:r>
              <a:rPr lang="fr-FR" dirty="0"/>
              <a:t>@</a:t>
            </a:r>
            <a:r>
              <a:rPr lang="fr-FR" dirty="0" err="1"/>
              <a:t>ResponseStatus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0B9D173-101D-4191-B3B9-E72CBC1FF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Ecriture de l’API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5A1035-EF24-4AF9-8BB7-3BF018E1D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1CC9C2-7906-4FDF-8E85-AD52D0FC9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FCB76E-E012-432C-B99F-44B86086C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16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1E000F8-2813-490E-A975-CC53CBAC4D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304153"/>
            <a:ext cx="360040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86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E808542-2CF5-4DD0-AA39-25CF4AAE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en couche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97048E-CFE5-497E-80BA-B3DB60A42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5DB8E9-0DAC-4353-8474-3668599FE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92D23E-B027-4CA8-BF6E-80877B7C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17</a:t>
            </a:fld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727D92-17F9-479C-BD8E-18C1CCB96320}"/>
              </a:ext>
            </a:extLst>
          </p:cNvPr>
          <p:cNvSpPr/>
          <p:nvPr/>
        </p:nvSpPr>
        <p:spPr>
          <a:xfrm>
            <a:off x="4655840" y="2276873"/>
            <a:ext cx="3112770" cy="2231643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ZoneTexte 24">
            <a:extLst>
              <a:ext uri="{FF2B5EF4-FFF2-40B4-BE49-F238E27FC236}">
                <a16:creationId xmlns:a16="http://schemas.microsoft.com/office/drawing/2014/main" id="{2B3F1160-D4A6-4CE6-ABBF-3F7E343A4631}"/>
              </a:ext>
            </a:extLst>
          </p:cNvPr>
          <p:cNvSpPr txBox="1"/>
          <p:nvPr/>
        </p:nvSpPr>
        <p:spPr>
          <a:xfrm>
            <a:off x="4952385" y="3027443"/>
            <a:ext cx="2518410" cy="27699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endParaRPr lang="fr-FR" sz="1200" dirty="0">
              <a:solidFill>
                <a:srgbClr val="1A171B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11" name="ZoneTexte 25">
            <a:extLst>
              <a:ext uri="{FF2B5EF4-FFF2-40B4-BE49-F238E27FC236}">
                <a16:creationId xmlns:a16="http://schemas.microsoft.com/office/drawing/2014/main" id="{3D9B1CF5-73AA-471B-8EFB-F3558D1E74EC}"/>
              </a:ext>
            </a:extLst>
          </p:cNvPr>
          <p:cNvSpPr txBox="1"/>
          <p:nvPr/>
        </p:nvSpPr>
        <p:spPr>
          <a:xfrm>
            <a:off x="4960640" y="3499883"/>
            <a:ext cx="2518410" cy="276999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Domain Layer</a:t>
            </a:r>
            <a:endParaRPr lang="fr-FR" sz="1200" dirty="0">
              <a:solidFill>
                <a:srgbClr val="1A171B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12" name="ZoneTexte 26">
            <a:extLst>
              <a:ext uri="{FF2B5EF4-FFF2-40B4-BE49-F238E27FC236}">
                <a16:creationId xmlns:a16="http://schemas.microsoft.com/office/drawing/2014/main" id="{CDECF247-AA17-468D-8D19-563ED053B5DD}"/>
              </a:ext>
            </a:extLst>
          </p:cNvPr>
          <p:cNvSpPr txBox="1"/>
          <p:nvPr/>
        </p:nvSpPr>
        <p:spPr>
          <a:xfrm>
            <a:off x="4946670" y="4003438"/>
            <a:ext cx="2519680" cy="27699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endParaRPr lang="fr-FR" sz="1200" dirty="0">
              <a:solidFill>
                <a:srgbClr val="1A171B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392E527-BF97-4E2C-A8A1-B5DF979E195E}"/>
              </a:ext>
            </a:extLst>
          </p:cNvPr>
          <p:cNvCxnSpPr>
            <a:cxnSpLocks/>
          </p:cNvCxnSpPr>
          <p:nvPr/>
        </p:nvCxnSpPr>
        <p:spPr>
          <a:xfrm>
            <a:off x="6206510" y="1541860"/>
            <a:ext cx="0" cy="7350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F883838-375E-4CA5-97C2-CAE0CBE41C5C}"/>
              </a:ext>
            </a:extLst>
          </p:cNvPr>
          <p:cNvCxnSpPr>
            <a:cxnSpLocks/>
          </p:cNvCxnSpPr>
          <p:nvPr/>
        </p:nvCxnSpPr>
        <p:spPr>
          <a:xfrm>
            <a:off x="6219845" y="4508516"/>
            <a:ext cx="0" cy="7350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CA7C47B8-F7D5-4E93-840C-D06D7D3C5E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5" y="5229201"/>
            <a:ext cx="538475" cy="53847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B23929E-C3D9-4CF7-B4D7-FF3D75E46F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61" y="899824"/>
            <a:ext cx="656969" cy="656969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AE597DF7-267C-4531-A00F-0E20DBF60D93}"/>
              </a:ext>
            </a:extLst>
          </p:cNvPr>
          <p:cNvSpPr txBox="1"/>
          <p:nvPr/>
        </p:nvSpPr>
        <p:spPr>
          <a:xfrm>
            <a:off x="7896200" y="2276872"/>
            <a:ext cx="1800200" cy="5040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dirty="0">
                <a:solidFill>
                  <a:schemeClr val="accent4"/>
                </a:solidFill>
              </a:rPr>
              <a:t>mylibraries.jar</a:t>
            </a:r>
          </a:p>
        </p:txBody>
      </p:sp>
      <p:sp>
        <p:nvSpPr>
          <p:cNvPr id="16" name="ZoneTexte 23">
            <a:extLst>
              <a:ext uri="{FF2B5EF4-FFF2-40B4-BE49-F238E27FC236}">
                <a16:creationId xmlns:a16="http://schemas.microsoft.com/office/drawing/2014/main" id="{297FDF00-9F1D-43B9-847A-ECDD951B9D18}"/>
              </a:ext>
            </a:extLst>
          </p:cNvPr>
          <p:cNvSpPr txBox="1"/>
          <p:nvPr/>
        </p:nvSpPr>
        <p:spPr>
          <a:xfrm>
            <a:off x="4943872" y="2503930"/>
            <a:ext cx="2518410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Presentation Layer</a:t>
            </a:r>
          </a:p>
        </p:txBody>
      </p:sp>
    </p:spTree>
    <p:extLst>
      <p:ext uri="{BB962C8B-B14F-4D97-AF65-F5344CB8AC3E}">
        <p14:creationId xmlns:p14="http://schemas.microsoft.com/office/powerpoint/2010/main" val="3181570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61ACBF-64C7-4378-BE74-FA073C3875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tp-spring-0 </a:t>
            </a:r>
            <a:br>
              <a:rPr lang="fr-FR" dirty="0"/>
            </a:br>
            <a:r>
              <a:rPr lang="fr-FR" dirty="0"/>
              <a:t>Infrastructure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6020DC-5B55-480A-8290-012B1AC8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3B8CBE-A1AF-4E2B-B211-6E12791B5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5CAF66-B643-42C8-A08B-B501BF6C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9224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25869E8-8C34-43D6-B001-C968F15BB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Utilisation de </a:t>
            </a:r>
            <a:r>
              <a:rPr lang="fr-FR" dirty="0" err="1"/>
              <a:t>spring</a:t>
            </a:r>
            <a:r>
              <a:rPr lang="fr-FR" dirty="0"/>
              <a:t>-data-</a:t>
            </a:r>
            <a:r>
              <a:rPr lang="fr-FR" dirty="0" err="1"/>
              <a:t>jpa</a:t>
            </a:r>
            <a:endParaRPr lang="fr-FR" dirty="0"/>
          </a:p>
          <a:p>
            <a:pPr lvl="1"/>
            <a:r>
              <a:rPr lang="fr-FR" dirty="0" err="1"/>
              <a:t>CrudRepository</a:t>
            </a:r>
            <a:r>
              <a:rPr lang="fr-FR" dirty="0"/>
              <a:t> (CRUD opérations)</a:t>
            </a:r>
          </a:p>
          <a:p>
            <a:pPr lvl="1"/>
            <a:r>
              <a:rPr lang="fr-FR" dirty="0" err="1"/>
              <a:t>PagingAndSortingRepository</a:t>
            </a:r>
            <a:r>
              <a:rPr lang="fr-FR" dirty="0"/>
              <a:t> (fournit en plus la possibilité de paginer et d’ordonner)</a:t>
            </a:r>
          </a:p>
          <a:p>
            <a:pPr lvl="1"/>
            <a:r>
              <a:rPr lang="fr-FR" dirty="0" err="1"/>
              <a:t>JpaRepository</a:t>
            </a:r>
            <a:r>
              <a:rPr lang="fr-FR" dirty="0"/>
              <a:t> (fournit en plus la possibilité de forcer la synchronisation avec la base de données -&gt; flush)</a:t>
            </a:r>
          </a:p>
          <a:p>
            <a:pPr lvl="1"/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D97473C-4E4B-4670-96AE-21831DF3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Ecriture de la persistance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CD5A6C-D568-4B3C-8334-0C84CC03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E9FEE0-318D-46E9-9A8C-A63715D2F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8CA75A-A57A-4E24-B0B7-15E7A2AD3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19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D0B72A-C8B2-4DE7-A6F5-9D3AC43A8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384" y="2708921"/>
            <a:ext cx="3969817" cy="281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31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9BE339A-EB2E-4109-92E1-81C412B43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71" y="980728"/>
            <a:ext cx="11280000" cy="5040560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Prérequis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Application fil rouge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Spring IO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Intégration IDE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Vérification du squelette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Swagger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Lancement de l’application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On développe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dirty="0"/>
              <a:t>Caractéristiques d’une bibliothèque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dirty="0"/>
              <a:t>Ecriture de l’objet bibliothèque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dirty="0"/>
              <a:t>Ecriture de l’API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dirty="0"/>
              <a:t>Ecriture de la persistance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dirty="0"/>
              <a:t>Ecriture du service (use-case)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dirty="0"/>
              <a:t>Test et vérification manuel de l’API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Architecture en couche par ordre de priorité (DDD)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Couche Domaine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Couche Application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Couche Exposition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Couche Infrastructure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Gestion des exceptions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Relation OneToMany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Amélioration de la tolérance au changement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Mapping IHM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Isolation du domaine - Inversion des dépendances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Validation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Let’s finish !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DFF805D-F1F7-49F7-8E03-40E820AC7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5244E7-447D-43D6-8300-BAE227ACD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8BA9E1-8AA1-4814-88D1-2A4D836F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7D8343-3A07-4679-A18D-E5166A157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F3D2314-C3DB-415B-A6BA-D305F2A6D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2276872"/>
            <a:ext cx="144016" cy="14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74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5AC3AADE-C39C-49DC-B632-CAA35EE28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Choisir le nom de la table associée à la classe avec @Entity</a:t>
            </a:r>
          </a:p>
          <a:p>
            <a:r>
              <a:rPr lang="fr-FR" dirty="0"/>
              <a:t>Utiliser l’attribut @Column pour définir le nom de la colonne dans la table associé à l’attribut</a:t>
            </a:r>
          </a:p>
          <a:p>
            <a:r>
              <a:rPr lang="fr-FR" dirty="0"/>
              <a:t>Identifier l’attribut unique et choisir le type de génération</a:t>
            </a:r>
          </a:p>
          <a:p>
            <a:pPr lvl="1"/>
            <a:r>
              <a:rPr lang="fr-FR" dirty="0"/>
              <a:t>@Id</a:t>
            </a:r>
          </a:p>
          <a:p>
            <a:pPr lvl="1"/>
            <a:r>
              <a:rPr lang="fr-FR" dirty="0"/>
              <a:t>@GeneratedValue</a:t>
            </a:r>
          </a:p>
          <a:p>
            <a:r>
              <a:rPr lang="fr-FR" dirty="0"/>
              <a:t>Pour notre type de bibliothèque qui utilise un enum</a:t>
            </a:r>
          </a:p>
          <a:p>
            <a:pPr lvl="1"/>
            <a:r>
              <a:rPr lang="fr-FR" dirty="0"/>
              <a:t>@Enumerated(</a:t>
            </a:r>
            <a:r>
              <a:rPr lang="fr-FR" dirty="0" err="1"/>
              <a:t>EnumType.STRING</a:t>
            </a:r>
            <a:r>
              <a:rPr lang="fr-FR" dirty="0"/>
              <a:t>)</a:t>
            </a:r>
          </a:p>
          <a:p>
            <a:r>
              <a:rPr lang="fr-FR" dirty="0"/>
              <a:t>Définir les relations avec les autres objets</a:t>
            </a:r>
          </a:p>
          <a:p>
            <a:pPr lvl="1"/>
            <a:r>
              <a:rPr lang="fr-FR" dirty="0"/>
              <a:t>Si les données des objets en relations sont stockées dans la même table</a:t>
            </a:r>
          </a:p>
          <a:p>
            <a:pPr lvl="2"/>
            <a:r>
              <a:rPr lang="fr-FR" dirty="0"/>
              <a:t>@Embedded sur l’attribut</a:t>
            </a:r>
          </a:p>
          <a:p>
            <a:pPr lvl="2"/>
            <a:r>
              <a:rPr lang="fr-FR" dirty="0"/>
              <a:t>@</a:t>
            </a:r>
            <a:r>
              <a:rPr lang="fr-FR" dirty="0" err="1"/>
              <a:t>Embeddable</a:t>
            </a:r>
            <a:r>
              <a:rPr lang="fr-FR" dirty="0"/>
              <a:t> sur la classe fille</a:t>
            </a:r>
          </a:p>
          <a:p>
            <a:pPr lvl="1"/>
            <a:r>
              <a:rPr lang="fr-FR" dirty="0"/>
              <a:t>Si les données des objets en relations sont stockées dans une table à part </a:t>
            </a:r>
          </a:p>
          <a:p>
            <a:pPr lvl="2"/>
            <a:r>
              <a:rPr lang="fr-FR" dirty="0"/>
              <a:t>@</a:t>
            </a:r>
            <a:r>
              <a:rPr lang="fr-FR" dirty="0" err="1"/>
              <a:t>OneToOne</a:t>
            </a:r>
            <a:endParaRPr lang="fr-FR" dirty="0"/>
          </a:p>
          <a:p>
            <a:pPr lvl="2"/>
            <a:r>
              <a:rPr lang="fr-FR" dirty="0"/>
              <a:t>@OneToMany</a:t>
            </a:r>
          </a:p>
          <a:p>
            <a:pPr lvl="2"/>
            <a:r>
              <a:rPr lang="fr-FR" dirty="0"/>
              <a:t>@</a:t>
            </a:r>
            <a:r>
              <a:rPr lang="fr-FR" dirty="0" err="1"/>
              <a:t>ManyToOne</a:t>
            </a:r>
            <a:endParaRPr lang="fr-FR" dirty="0"/>
          </a:p>
          <a:p>
            <a:pPr marL="0" indent="0">
              <a:buNone/>
            </a:pPr>
            <a:r>
              <a:rPr lang="fr-FR" sz="1600" i="1" dirty="0"/>
              <a:t>NB : Pour le moment on les stockera dans la même table, nous verrons le relations dans le TP3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40F299B4-6686-4A45-8CCB-0B9BBB7E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Ecriture de la persistance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C4B7BD-0F08-420D-8CD4-0E9072DB5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9CF7AE-DD80-4601-AB54-CB9EB5A02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5B47B8-E86D-4DD2-8003-B61123B8E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5690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E808542-2CF5-4DD0-AA39-25CF4AAE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en couche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97048E-CFE5-497E-80BA-B3DB60A42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5DB8E9-0DAC-4353-8474-3668599FE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92D23E-B027-4CA8-BF6E-80877B7C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21</a:t>
            </a:fld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727D92-17F9-479C-BD8E-18C1CCB96320}"/>
              </a:ext>
            </a:extLst>
          </p:cNvPr>
          <p:cNvSpPr/>
          <p:nvPr/>
        </p:nvSpPr>
        <p:spPr>
          <a:xfrm>
            <a:off x="4655840" y="2276873"/>
            <a:ext cx="3112770" cy="2231643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ZoneTexte 24">
            <a:extLst>
              <a:ext uri="{FF2B5EF4-FFF2-40B4-BE49-F238E27FC236}">
                <a16:creationId xmlns:a16="http://schemas.microsoft.com/office/drawing/2014/main" id="{2B3F1160-D4A6-4CE6-ABBF-3F7E343A4631}"/>
              </a:ext>
            </a:extLst>
          </p:cNvPr>
          <p:cNvSpPr txBox="1"/>
          <p:nvPr/>
        </p:nvSpPr>
        <p:spPr>
          <a:xfrm>
            <a:off x="4952385" y="3027443"/>
            <a:ext cx="2518410" cy="27699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endParaRPr lang="fr-FR" sz="1200" dirty="0">
              <a:solidFill>
                <a:srgbClr val="1A171B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11" name="ZoneTexte 25">
            <a:extLst>
              <a:ext uri="{FF2B5EF4-FFF2-40B4-BE49-F238E27FC236}">
                <a16:creationId xmlns:a16="http://schemas.microsoft.com/office/drawing/2014/main" id="{3D9B1CF5-73AA-471B-8EFB-F3558D1E74EC}"/>
              </a:ext>
            </a:extLst>
          </p:cNvPr>
          <p:cNvSpPr txBox="1"/>
          <p:nvPr/>
        </p:nvSpPr>
        <p:spPr>
          <a:xfrm>
            <a:off x="4960640" y="3499883"/>
            <a:ext cx="2518410" cy="276999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Domain Layer</a:t>
            </a:r>
            <a:endParaRPr lang="fr-FR" sz="1200" dirty="0">
              <a:solidFill>
                <a:srgbClr val="1A171B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392E527-BF97-4E2C-A8A1-B5DF979E195E}"/>
              </a:ext>
            </a:extLst>
          </p:cNvPr>
          <p:cNvCxnSpPr>
            <a:cxnSpLocks/>
          </p:cNvCxnSpPr>
          <p:nvPr/>
        </p:nvCxnSpPr>
        <p:spPr>
          <a:xfrm>
            <a:off x="6206510" y="1541860"/>
            <a:ext cx="0" cy="7350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F883838-375E-4CA5-97C2-CAE0CBE41C5C}"/>
              </a:ext>
            </a:extLst>
          </p:cNvPr>
          <p:cNvCxnSpPr>
            <a:cxnSpLocks/>
          </p:cNvCxnSpPr>
          <p:nvPr/>
        </p:nvCxnSpPr>
        <p:spPr>
          <a:xfrm>
            <a:off x="6219845" y="4508516"/>
            <a:ext cx="0" cy="7350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CA7C47B8-F7D5-4E93-840C-D06D7D3C5E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5" y="5229201"/>
            <a:ext cx="538475" cy="53847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B23929E-C3D9-4CF7-B4D7-FF3D75E46F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61" y="899824"/>
            <a:ext cx="656969" cy="656969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AE597DF7-267C-4531-A00F-0E20DBF60D93}"/>
              </a:ext>
            </a:extLst>
          </p:cNvPr>
          <p:cNvSpPr txBox="1"/>
          <p:nvPr/>
        </p:nvSpPr>
        <p:spPr>
          <a:xfrm>
            <a:off x="7896200" y="2276872"/>
            <a:ext cx="1800200" cy="5040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dirty="0">
                <a:solidFill>
                  <a:schemeClr val="accent4"/>
                </a:solidFill>
              </a:rPr>
              <a:t>mylibraries.jar</a:t>
            </a:r>
          </a:p>
        </p:txBody>
      </p:sp>
      <p:sp>
        <p:nvSpPr>
          <p:cNvPr id="16" name="ZoneTexte 23">
            <a:extLst>
              <a:ext uri="{FF2B5EF4-FFF2-40B4-BE49-F238E27FC236}">
                <a16:creationId xmlns:a16="http://schemas.microsoft.com/office/drawing/2014/main" id="{297FDF00-9F1D-43B9-847A-ECDD951B9D18}"/>
              </a:ext>
            </a:extLst>
          </p:cNvPr>
          <p:cNvSpPr txBox="1"/>
          <p:nvPr/>
        </p:nvSpPr>
        <p:spPr>
          <a:xfrm>
            <a:off x="4943872" y="2503930"/>
            <a:ext cx="2518410" cy="276999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Presentation Layer</a:t>
            </a:r>
          </a:p>
        </p:txBody>
      </p:sp>
      <p:sp>
        <p:nvSpPr>
          <p:cNvPr id="18" name="ZoneTexte 26">
            <a:extLst>
              <a:ext uri="{FF2B5EF4-FFF2-40B4-BE49-F238E27FC236}">
                <a16:creationId xmlns:a16="http://schemas.microsoft.com/office/drawing/2014/main" id="{C488E0F6-B23A-497C-9434-8B2A8594CA34}"/>
              </a:ext>
            </a:extLst>
          </p:cNvPr>
          <p:cNvSpPr txBox="1"/>
          <p:nvPr/>
        </p:nvSpPr>
        <p:spPr>
          <a:xfrm>
            <a:off x="4946670" y="4003438"/>
            <a:ext cx="2519680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Infrastructure Layer</a:t>
            </a:r>
          </a:p>
        </p:txBody>
      </p:sp>
    </p:spTree>
    <p:extLst>
      <p:ext uri="{BB962C8B-B14F-4D97-AF65-F5344CB8AC3E}">
        <p14:creationId xmlns:p14="http://schemas.microsoft.com/office/powerpoint/2010/main" val="604178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61ACBF-64C7-4378-BE74-FA073C3875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tp-spring-0</a:t>
            </a:r>
            <a:br>
              <a:rPr lang="fr-FR" dirty="0"/>
            </a:br>
            <a:r>
              <a:rPr lang="fr-FR" dirty="0"/>
              <a:t>Application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6020DC-5B55-480A-8290-012B1AC8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3B8CBE-A1AF-4E2B-B211-6E12791B5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5CAF66-B643-42C8-A08B-B501BF6C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7007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C937538-8A1F-4602-BD81-5B8745C15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Implémentation de/des la fonctionnalité(s) métier</a:t>
            </a:r>
          </a:p>
          <a:p>
            <a:r>
              <a:rPr lang="fr-FR" dirty="0"/>
              <a:t>Déclare les méthodes qui doivent s’exécuter dans un contexte transactionnel</a:t>
            </a:r>
          </a:p>
          <a:p>
            <a:r>
              <a:rPr lang="fr-FR" dirty="0"/>
              <a:t>Reçoit les requêtes/appels des entrées publiques (APIs, web,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  <a:p>
            <a:r>
              <a:rPr lang="fr-FR" dirty="0"/>
              <a:t>Annotations</a:t>
            </a:r>
          </a:p>
          <a:p>
            <a:pPr lvl="1"/>
            <a:r>
              <a:rPr lang="fr-FR" dirty="0"/>
              <a:t>@Service</a:t>
            </a:r>
          </a:p>
          <a:p>
            <a:pPr lvl="1"/>
            <a:r>
              <a:rPr lang="fr-FR" dirty="0"/>
              <a:t>@</a:t>
            </a:r>
            <a:r>
              <a:rPr lang="fr-FR" dirty="0" err="1"/>
              <a:t>Transactional</a:t>
            </a:r>
            <a:endParaRPr lang="fr-FR" dirty="0"/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4F2AC359-CAF5-495E-A152-3D46CF4B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Ecriture du service (use-case)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CE653C-4857-44A2-9451-0CBB0A366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90279A-A46E-4490-8D93-7A0346E5A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96B476-DE05-4457-BF4D-19697864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23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C86CA00-611A-4D52-8B46-61F07F413D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337612"/>
            <a:ext cx="360040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49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E808542-2CF5-4DD0-AA39-25CF4AAE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en couche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97048E-CFE5-497E-80BA-B3DB60A42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5DB8E9-0DAC-4353-8474-3668599FE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92D23E-B027-4CA8-BF6E-80877B7C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24</a:t>
            </a:fld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727D92-17F9-479C-BD8E-18C1CCB96320}"/>
              </a:ext>
            </a:extLst>
          </p:cNvPr>
          <p:cNvSpPr/>
          <p:nvPr/>
        </p:nvSpPr>
        <p:spPr>
          <a:xfrm>
            <a:off x="4655840" y="2276873"/>
            <a:ext cx="3112770" cy="2231643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1" name="ZoneTexte 25">
            <a:extLst>
              <a:ext uri="{FF2B5EF4-FFF2-40B4-BE49-F238E27FC236}">
                <a16:creationId xmlns:a16="http://schemas.microsoft.com/office/drawing/2014/main" id="{3D9B1CF5-73AA-471B-8EFB-F3558D1E74EC}"/>
              </a:ext>
            </a:extLst>
          </p:cNvPr>
          <p:cNvSpPr txBox="1"/>
          <p:nvPr/>
        </p:nvSpPr>
        <p:spPr>
          <a:xfrm>
            <a:off x="4960640" y="3499883"/>
            <a:ext cx="2518410" cy="276999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Domain Layer</a:t>
            </a:r>
            <a:endParaRPr lang="fr-FR" sz="1200" dirty="0">
              <a:solidFill>
                <a:srgbClr val="1A171B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392E527-BF97-4E2C-A8A1-B5DF979E195E}"/>
              </a:ext>
            </a:extLst>
          </p:cNvPr>
          <p:cNvCxnSpPr>
            <a:cxnSpLocks/>
          </p:cNvCxnSpPr>
          <p:nvPr/>
        </p:nvCxnSpPr>
        <p:spPr>
          <a:xfrm>
            <a:off x="6206510" y="1541860"/>
            <a:ext cx="0" cy="7350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F883838-375E-4CA5-97C2-CAE0CBE41C5C}"/>
              </a:ext>
            </a:extLst>
          </p:cNvPr>
          <p:cNvCxnSpPr>
            <a:cxnSpLocks/>
          </p:cNvCxnSpPr>
          <p:nvPr/>
        </p:nvCxnSpPr>
        <p:spPr>
          <a:xfrm>
            <a:off x="6219845" y="4508516"/>
            <a:ext cx="0" cy="7350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CA7C47B8-F7D5-4E93-840C-D06D7D3C5E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5" y="5229201"/>
            <a:ext cx="538475" cy="53847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B23929E-C3D9-4CF7-B4D7-FF3D75E46F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61" y="899824"/>
            <a:ext cx="656969" cy="656969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AE597DF7-267C-4531-A00F-0E20DBF60D93}"/>
              </a:ext>
            </a:extLst>
          </p:cNvPr>
          <p:cNvSpPr txBox="1"/>
          <p:nvPr/>
        </p:nvSpPr>
        <p:spPr>
          <a:xfrm>
            <a:off x="7896200" y="2276872"/>
            <a:ext cx="1800200" cy="5040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dirty="0">
                <a:solidFill>
                  <a:schemeClr val="accent4"/>
                </a:solidFill>
              </a:rPr>
              <a:t>mylibraries.jar</a:t>
            </a:r>
          </a:p>
        </p:txBody>
      </p:sp>
      <p:sp>
        <p:nvSpPr>
          <p:cNvPr id="16" name="ZoneTexte 23">
            <a:extLst>
              <a:ext uri="{FF2B5EF4-FFF2-40B4-BE49-F238E27FC236}">
                <a16:creationId xmlns:a16="http://schemas.microsoft.com/office/drawing/2014/main" id="{297FDF00-9F1D-43B9-847A-ECDD951B9D18}"/>
              </a:ext>
            </a:extLst>
          </p:cNvPr>
          <p:cNvSpPr txBox="1"/>
          <p:nvPr/>
        </p:nvSpPr>
        <p:spPr>
          <a:xfrm>
            <a:off x="4943872" y="2503930"/>
            <a:ext cx="2518410" cy="276999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Presentation Layer</a:t>
            </a:r>
          </a:p>
        </p:txBody>
      </p:sp>
      <p:sp>
        <p:nvSpPr>
          <p:cNvPr id="18" name="ZoneTexte 26">
            <a:extLst>
              <a:ext uri="{FF2B5EF4-FFF2-40B4-BE49-F238E27FC236}">
                <a16:creationId xmlns:a16="http://schemas.microsoft.com/office/drawing/2014/main" id="{C488E0F6-B23A-497C-9434-8B2A8594CA34}"/>
              </a:ext>
            </a:extLst>
          </p:cNvPr>
          <p:cNvSpPr txBox="1"/>
          <p:nvPr/>
        </p:nvSpPr>
        <p:spPr>
          <a:xfrm>
            <a:off x="4946670" y="4003438"/>
            <a:ext cx="2519680" cy="276999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Infrastructure Layer</a:t>
            </a:r>
          </a:p>
        </p:txBody>
      </p:sp>
      <p:sp>
        <p:nvSpPr>
          <p:cNvPr id="20" name="ZoneTexte 24">
            <a:extLst>
              <a:ext uri="{FF2B5EF4-FFF2-40B4-BE49-F238E27FC236}">
                <a16:creationId xmlns:a16="http://schemas.microsoft.com/office/drawing/2014/main" id="{B906B5D1-C882-4966-9414-07BDFFEDEEC5}"/>
              </a:ext>
            </a:extLst>
          </p:cNvPr>
          <p:cNvSpPr txBox="1"/>
          <p:nvPr/>
        </p:nvSpPr>
        <p:spPr>
          <a:xfrm>
            <a:off x="4952385" y="3027443"/>
            <a:ext cx="2518410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2990336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B51FAFF-F218-4429-86FE-E83D025EF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hlinkClick r:id="rId2"/>
            </a:endParaRPr>
          </a:p>
          <a:p>
            <a:endParaRPr lang="fr-FR" dirty="0">
              <a:hlinkClick r:id="rId2"/>
            </a:endParaRPr>
          </a:p>
          <a:p>
            <a:endParaRPr lang="fr-FR" dirty="0">
              <a:hlinkClick r:id="rId2"/>
            </a:endParaRPr>
          </a:p>
          <a:p>
            <a:endParaRPr lang="fr-FR" dirty="0">
              <a:hlinkClick r:id="rId2"/>
            </a:endParaRPr>
          </a:p>
          <a:p>
            <a:endParaRPr lang="fr-FR" dirty="0">
              <a:hlinkClick r:id="rId2"/>
            </a:endParaRPr>
          </a:p>
          <a:p>
            <a:endParaRPr lang="fr-FR" dirty="0">
              <a:hlinkClick r:id="rId2"/>
            </a:endParaRPr>
          </a:p>
          <a:p>
            <a:r>
              <a:rPr lang="fr-FR" dirty="0">
                <a:hlinkClick r:id="rId2"/>
              </a:rPr>
              <a:t>http://localhost:8080/swagger-ui.html</a:t>
            </a:r>
            <a:endParaRPr lang="fr-FR" dirty="0"/>
          </a:p>
          <a:p>
            <a:r>
              <a:rPr lang="fr-FR" dirty="0">
                <a:hlinkClick r:id="rId3"/>
              </a:rPr>
              <a:t>http://localhost:8080/h2</a:t>
            </a:r>
            <a:endParaRPr lang="fr-FR" dirty="0"/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0DC0D2B-1152-4901-9F91-71DBEE5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et vérification manuelle de l’API (tp-spring-0)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D084CA-F416-48FE-83B2-28F47417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42C6EC-288E-4BE9-B1C1-7B3A2D14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51D5A6-8A43-4F34-865C-FF5D16D20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25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B311F78-3F9B-425D-A929-DCA8E03DCB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332656"/>
            <a:ext cx="360040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44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B51FAFF-F218-4429-86FE-E83D025EF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Définir une classe de test et l’annoter avec l’annotation suivante : </a:t>
            </a:r>
          </a:p>
          <a:p>
            <a:pPr lvl="1"/>
            <a:r>
              <a:rPr lang="fr-FR" dirty="0"/>
              <a:t>@</a:t>
            </a:r>
            <a:r>
              <a:rPr lang="fr-FR" dirty="0" err="1"/>
              <a:t>SpringBootTest</a:t>
            </a:r>
            <a:r>
              <a:rPr lang="fr-FR" dirty="0"/>
              <a:t>(</a:t>
            </a:r>
            <a:r>
              <a:rPr lang="fr-FR" dirty="0" err="1"/>
              <a:t>webEnvironment</a:t>
            </a:r>
            <a:r>
              <a:rPr lang="fr-FR" dirty="0"/>
              <a:t>= </a:t>
            </a:r>
            <a:r>
              <a:rPr lang="fr-FR" dirty="0" err="1"/>
              <a:t>SpringBootTest.WebEnvironment.RANDOM_PORT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Cela permet de lancer les tests avec un contexte Spring initialisé (ainsi que la base H2)</a:t>
            </a:r>
          </a:p>
          <a:p>
            <a:pPr lvl="1"/>
            <a:endParaRPr lang="fr-FR" dirty="0"/>
          </a:p>
          <a:p>
            <a:r>
              <a:rPr lang="fr-FR" dirty="0"/>
              <a:t>Pour effectuer des tests d’api, vous aurez besoin du composant suivant : </a:t>
            </a:r>
          </a:p>
          <a:p>
            <a:pPr lvl="1"/>
            <a:r>
              <a:rPr lang="fr-FR" dirty="0"/>
              <a:t>@</a:t>
            </a:r>
            <a:r>
              <a:rPr lang="fr-FR" dirty="0" err="1"/>
              <a:t>Autowired</a:t>
            </a:r>
            <a:r>
              <a:rPr lang="fr-FR" dirty="0"/>
              <a:t>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TestRestTemplate</a:t>
            </a:r>
            <a:r>
              <a:rPr lang="fr-FR" dirty="0"/>
              <a:t> </a:t>
            </a:r>
            <a:r>
              <a:rPr lang="fr-FR" dirty="0" err="1"/>
              <a:t>restTemplate</a:t>
            </a:r>
            <a:r>
              <a:rPr lang="fr-FR" dirty="0"/>
              <a:t>;</a:t>
            </a:r>
          </a:p>
          <a:p>
            <a:pPr lvl="1"/>
            <a:r>
              <a:rPr lang="fr-FR" dirty="0"/>
              <a:t>Plus d’infos sur son utilisation ici : </a:t>
            </a:r>
            <a:r>
              <a:rPr lang="fr-FR" dirty="0">
                <a:hlinkClick r:id="rId2"/>
              </a:rPr>
              <a:t>https://www.baeldung.com/spring-boot-testresttemplate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Pensez que vos tests doivent être FIRST (Fast/</a:t>
            </a:r>
            <a:r>
              <a:rPr lang="fr-FR" b="1" dirty="0" err="1"/>
              <a:t>Independant</a:t>
            </a:r>
            <a:r>
              <a:rPr lang="fr-FR" dirty="0"/>
              <a:t>/</a:t>
            </a:r>
            <a:r>
              <a:rPr lang="fr-FR" dirty="0" err="1"/>
              <a:t>Replayable</a:t>
            </a:r>
            <a:r>
              <a:rPr lang="fr-FR" dirty="0"/>
              <a:t>/Self-</a:t>
            </a:r>
            <a:r>
              <a:rPr lang="fr-FR" dirty="0" err="1"/>
              <a:t>validating</a:t>
            </a:r>
            <a:r>
              <a:rPr lang="fr-FR" dirty="0"/>
              <a:t>/</a:t>
            </a:r>
            <a:r>
              <a:rPr lang="fr-FR" dirty="0" err="1"/>
              <a:t>Thorough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	-&gt; Vous aurez certainement besoin de remettre à zéro votre base entre chaque test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0DC0D2B-1152-4901-9F91-71DBEE5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Optionnel : Test et vérification automatisée de l’API (tp-spring-0)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D084CA-F416-48FE-83B2-28F47417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42C6EC-288E-4BE9-B1C1-7B3A2D14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51D5A6-8A43-4F34-865C-FF5D16D20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26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B311F78-3F9B-425D-A929-DCA8E03DCB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085" y="312207"/>
            <a:ext cx="360040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86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61ACBF-64C7-4378-BE74-FA073C3875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tp-spring-1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6020DC-5B55-480A-8290-012B1AC8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3B8CBE-A1AF-4E2B-B211-6E12791B5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5CAF66-B643-42C8-A08B-B501BF6C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2169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58635CD-026A-4BD7-91BB-7C8D403DB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71" y="1137313"/>
            <a:ext cx="11280000" cy="4785129"/>
          </a:xfrm>
        </p:spPr>
        <p:txBody>
          <a:bodyPr/>
          <a:lstStyle/>
          <a:p>
            <a:r>
              <a:rPr lang="fr-FR" dirty="0"/>
              <a:t>Chaque couche à une responsabilité</a:t>
            </a:r>
          </a:p>
          <a:p>
            <a:r>
              <a:rPr lang="fr-FR" dirty="0"/>
              <a:t>Permet d’isoler le code métier du reste du code</a:t>
            </a:r>
          </a:p>
          <a:p>
            <a:r>
              <a:rPr lang="fr-FR" dirty="0"/>
              <a:t>Le code métier est représenté par la couche application et la couche domaine</a:t>
            </a:r>
          </a:p>
          <a:p>
            <a:r>
              <a:rPr lang="fr-FR" dirty="0"/>
              <a:t>La définition de l’API se retrouve dans la couche présentation</a:t>
            </a:r>
          </a:p>
          <a:p>
            <a:r>
              <a:rPr lang="fr-FR" dirty="0"/>
              <a:t>L’implémentation du code d’accès à la base de données se trouve dans la couche infrastructure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6014E0B-6FE6-4555-BE5E-1B717CD79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en couche (tp-spring-1)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0C9F01-DB10-4D0F-B306-D4545F435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951DEB-AC12-4C02-9CBF-301EFC832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172488-B2E9-4349-941E-6CE829A4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28</a:t>
            </a:fld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365925-2CDA-41DF-B5A3-0207E0ECB9E5}"/>
              </a:ext>
            </a:extLst>
          </p:cNvPr>
          <p:cNvSpPr/>
          <p:nvPr/>
        </p:nvSpPr>
        <p:spPr>
          <a:xfrm>
            <a:off x="4655840" y="3501614"/>
            <a:ext cx="3112770" cy="2231643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9" name="ZoneTexte 23">
            <a:extLst>
              <a:ext uri="{FF2B5EF4-FFF2-40B4-BE49-F238E27FC236}">
                <a16:creationId xmlns:a16="http://schemas.microsoft.com/office/drawing/2014/main" id="{755BC94B-79C8-4F06-967A-14572A34FF4A}"/>
              </a:ext>
            </a:extLst>
          </p:cNvPr>
          <p:cNvSpPr txBox="1"/>
          <p:nvPr/>
        </p:nvSpPr>
        <p:spPr>
          <a:xfrm>
            <a:off x="4960640" y="3728671"/>
            <a:ext cx="2518410" cy="276999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Presentation Layer</a:t>
            </a:r>
          </a:p>
        </p:txBody>
      </p:sp>
      <p:sp>
        <p:nvSpPr>
          <p:cNvPr id="20" name="ZoneTexte 24">
            <a:extLst>
              <a:ext uri="{FF2B5EF4-FFF2-40B4-BE49-F238E27FC236}">
                <a16:creationId xmlns:a16="http://schemas.microsoft.com/office/drawing/2014/main" id="{107D64A2-7E07-4D33-9916-9C7CCEA24783}"/>
              </a:ext>
            </a:extLst>
          </p:cNvPr>
          <p:cNvSpPr txBox="1"/>
          <p:nvPr/>
        </p:nvSpPr>
        <p:spPr>
          <a:xfrm>
            <a:off x="4952385" y="4252184"/>
            <a:ext cx="2518410" cy="276999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Application Layer</a:t>
            </a:r>
          </a:p>
        </p:txBody>
      </p:sp>
      <p:sp>
        <p:nvSpPr>
          <p:cNvPr id="21" name="ZoneTexte 25">
            <a:extLst>
              <a:ext uri="{FF2B5EF4-FFF2-40B4-BE49-F238E27FC236}">
                <a16:creationId xmlns:a16="http://schemas.microsoft.com/office/drawing/2014/main" id="{F6D02F84-99F7-419A-BB79-D027D79A7021}"/>
              </a:ext>
            </a:extLst>
          </p:cNvPr>
          <p:cNvSpPr txBox="1"/>
          <p:nvPr/>
        </p:nvSpPr>
        <p:spPr>
          <a:xfrm>
            <a:off x="4960640" y="4724624"/>
            <a:ext cx="2518410" cy="27699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Domain Layer</a:t>
            </a:r>
            <a:endParaRPr lang="fr-FR" sz="1200" dirty="0">
              <a:solidFill>
                <a:srgbClr val="1A171B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22" name="ZoneTexte 26">
            <a:extLst>
              <a:ext uri="{FF2B5EF4-FFF2-40B4-BE49-F238E27FC236}">
                <a16:creationId xmlns:a16="http://schemas.microsoft.com/office/drawing/2014/main" id="{F6AEBA07-43B5-4CBB-AE91-30AC5F143054}"/>
              </a:ext>
            </a:extLst>
          </p:cNvPr>
          <p:cNvSpPr txBox="1"/>
          <p:nvPr/>
        </p:nvSpPr>
        <p:spPr>
          <a:xfrm>
            <a:off x="4946670" y="5228179"/>
            <a:ext cx="2519680" cy="276999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200" dirty="0">
                <a:solidFill>
                  <a:srgbClr val="1A171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Infrastructure Layer</a:t>
            </a:r>
          </a:p>
        </p:txBody>
      </p:sp>
    </p:spTree>
    <p:extLst>
      <p:ext uri="{BB962C8B-B14F-4D97-AF65-F5344CB8AC3E}">
        <p14:creationId xmlns:p14="http://schemas.microsoft.com/office/powerpoint/2010/main" val="2576069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5469A1-3427-4FDC-8F20-7E396055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C53ADC-59D6-4BA9-81E3-A22D89FB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956FFB-A1DB-4E90-8B82-68E3CF5D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29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0ACEE9A-4DBF-4EE8-A90C-0BD5EFAB1C6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BFA"/>
              </a:clrFrom>
              <a:clrTo>
                <a:srgbClr val="F9FB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9574" y="1082634"/>
            <a:ext cx="8460000" cy="4794639"/>
          </a:xfrm>
          <a:prstGeom prst="rect">
            <a:avLst/>
          </a:prstGeom>
        </p:spPr>
      </p:pic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E422429-DB9C-478F-81BE-A45974901565}"/>
              </a:ext>
            </a:extLst>
          </p:cNvPr>
          <p:cNvSpPr/>
          <p:nvPr/>
        </p:nvSpPr>
        <p:spPr>
          <a:xfrm>
            <a:off x="5203032" y="2507457"/>
            <a:ext cx="209550" cy="409575"/>
          </a:xfrm>
          <a:custGeom>
            <a:avLst/>
            <a:gdLst>
              <a:gd name="connsiteX0" fmla="*/ 135731 w 209550"/>
              <a:gd name="connsiteY0" fmla="*/ 71437 h 409575"/>
              <a:gd name="connsiteX1" fmla="*/ 209550 w 209550"/>
              <a:gd name="connsiteY1" fmla="*/ 409575 h 409575"/>
              <a:gd name="connsiteX2" fmla="*/ 97631 w 209550"/>
              <a:gd name="connsiteY2" fmla="*/ 328612 h 409575"/>
              <a:gd name="connsiteX3" fmla="*/ 92869 w 209550"/>
              <a:gd name="connsiteY3" fmla="*/ 145256 h 409575"/>
              <a:gd name="connsiteX4" fmla="*/ 52388 w 209550"/>
              <a:gd name="connsiteY4" fmla="*/ 88106 h 409575"/>
              <a:gd name="connsiteX5" fmla="*/ 0 w 209550"/>
              <a:gd name="connsiteY5" fmla="*/ 11906 h 409575"/>
              <a:gd name="connsiteX6" fmla="*/ 21431 w 209550"/>
              <a:gd name="connsiteY6" fmla="*/ 0 h 409575"/>
              <a:gd name="connsiteX7" fmla="*/ 42863 w 209550"/>
              <a:gd name="connsiteY7" fmla="*/ 28575 h 409575"/>
              <a:gd name="connsiteX8" fmla="*/ 66675 w 209550"/>
              <a:gd name="connsiteY8" fmla="*/ 57150 h 409575"/>
              <a:gd name="connsiteX9" fmla="*/ 135731 w 209550"/>
              <a:gd name="connsiteY9" fmla="*/ 71437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550" h="409575">
                <a:moveTo>
                  <a:pt x="135731" y="71437"/>
                </a:moveTo>
                <a:lnTo>
                  <a:pt x="209550" y="409575"/>
                </a:lnTo>
                <a:lnTo>
                  <a:pt x="97631" y="328612"/>
                </a:lnTo>
                <a:lnTo>
                  <a:pt x="92869" y="145256"/>
                </a:lnTo>
                <a:lnTo>
                  <a:pt x="52388" y="88106"/>
                </a:lnTo>
                <a:lnTo>
                  <a:pt x="0" y="11906"/>
                </a:lnTo>
                <a:lnTo>
                  <a:pt x="21431" y="0"/>
                </a:lnTo>
                <a:lnTo>
                  <a:pt x="42863" y="28575"/>
                </a:lnTo>
                <a:lnTo>
                  <a:pt x="66675" y="57150"/>
                </a:lnTo>
                <a:lnTo>
                  <a:pt x="135731" y="71437"/>
                </a:lnTo>
                <a:close/>
              </a:path>
            </a:pathLst>
          </a:custGeom>
          <a:solidFill>
            <a:srgbClr val="172C47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7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07D1674D-5836-4A47-A765-B18975EBF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71" y="1124745"/>
            <a:ext cx="11280000" cy="4785129"/>
          </a:xfrm>
        </p:spPr>
        <p:txBody>
          <a:bodyPr/>
          <a:lstStyle/>
          <a:p>
            <a:r>
              <a:rPr lang="fr-FR" dirty="0"/>
              <a:t>IntelliJ</a:t>
            </a:r>
          </a:p>
          <a:p>
            <a:r>
              <a:rPr lang="fr-FR" dirty="0"/>
              <a:t>JDK 8</a:t>
            </a:r>
          </a:p>
          <a:p>
            <a:r>
              <a:rPr lang="fr-FR" dirty="0"/>
              <a:t>Maven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735D409-F3A8-452A-A48C-F3C7BA9B8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Prérequis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AF098A-70EB-4018-BA3B-ABB4CF238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F85B84-8B62-403A-8692-FB2D15BE5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08BB1F-2416-4FC1-98C0-21AC37183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5900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DCAF603-A0A9-46E9-9E33-350534D09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Protégée du reste du monde (aucune dépendance vers d’autres modules)</a:t>
            </a:r>
          </a:p>
          <a:p>
            <a:r>
              <a:rPr lang="fr-FR" dirty="0"/>
              <a:t>Contient la logique métier (règles métier)</a:t>
            </a:r>
          </a:p>
          <a:p>
            <a:r>
              <a:rPr lang="fr-FR" dirty="0"/>
              <a:t>Utilisation de pattern tactiques</a:t>
            </a:r>
          </a:p>
          <a:p>
            <a:pPr lvl="1"/>
            <a:r>
              <a:rPr lang="fr-FR" dirty="0" err="1"/>
              <a:t>Entities</a:t>
            </a:r>
            <a:r>
              <a:rPr lang="fr-FR" dirty="0"/>
              <a:t> (Objets ayant une identité qui reste la même au cours de l’application indépendamment de leurs attributs)</a:t>
            </a:r>
          </a:p>
          <a:p>
            <a:pPr lvl="1"/>
            <a:r>
              <a:rPr lang="fr-FR" dirty="0"/>
              <a:t>Value </a:t>
            </a:r>
            <a:r>
              <a:rPr lang="fr-FR" dirty="0" err="1"/>
              <a:t>Objects</a:t>
            </a:r>
            <a:r>
              <a:rPr lang="fr-FR" dirty="0"/>
              <a:t> (</a:t>
            </a:r>
            <a:r>
              <a:rPr lang="fr-FR" dirty="0" err="1"/>
              <a:t>Objects</a:t>
            </a:r>
            <a:r>
              <a:rPr lang="fr-FR" dirty="0"/>
              <a:t> sans identité définis seulement par leurs attributs)</a:t>
            </a:r>
          </a:p>
          <a:p>
            <a:pPr lvl="1"/>
            <a:r>
              <a:rPr lang="fr-FR" dirty="0"/>
              <a:t>Repositories (abstraction de la persistance – agnostique des détails techniques du stockage)</a:t>
            </a:r>
          </a:p>
          <a:p>
            <a:pPr lvl="1"/>
            <a:r>
              <a:rPr lang="fr-FR" dirty="0"/>
              <a:t>...</a:t>
            </a:r>
          </a:p>
          <a:p>
            <a:pPr lvl="1"/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1D07820-A0DB-4991-85E4-C2FF1EBC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Domaine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2EECE1-13FE-4B4B-8704-B09E6DAC4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CB234C-D1AE-4220-AE1F-2B844B7D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26998E-F2F7-4F7C-9618-C4C04F60F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6213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5469A1-3427-4FDC-8F20-7E396055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C53ADC-59D6-4BA9-81E3-A22D89FB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956FFB-A1DB-4E90-8B82-68E3CF5D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31</a:t>
            </a:fld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73E602C-A8E9-4298-B29D-F4D8A4EC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472" y="1155618"/>
            <a:ext cx="8460000" cy="472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51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EEBA775-0B15-44F9-AA88-F6486CDE6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Implémentation des use cases (fonctionnalités métier)</a:t>
            </a:r>
          </a:p>
          <a:p>
            <a:r>
              <a:rPr lang="fr-FR" dirty="0"/>
              <a:t>Coordinateur (appelle d’autres application services si besoin)</a:t>
            </a:r>
          </a:p>
          <a:p>
            <a:r>
              <a:rPr lang="fr-FR" dirty="0"/>
              <a:t>S’occupe du contexte transactionnel</a:t>
            </a:r>
          </a:p>
          <a:p>
            <a:r>
              <a:rPr lang="fr-FR" dirty="0"/>
              <a:t>Reçoit les requêtes/appels des entrées publiques (APIs, web, </a:t>
            </a:r>
            <a:r>
              <a:rPr lang="fr-FR" dirty="0" err="1"/>
              <a:t>etc</a:t>
            </a:r>
            <a:r>
              <a:rPr lang="fr-FR" dirty="0"/>
              <a:t>) via la couche exposition</a:t>
            </a:r>
          </a:p>
          <a:p>
            <a:r>
              <a:rPr lang="fr-FR" dirty="0"/>
              <a:t>Annotations</a:t>
            </a:r>
          </a:p>
          <a:p>
            <a:pPr lvl="1"/>
            <a:r>
              <a:rPr lang="fr-FR" dirty="0"/>
              <a:t>@Service</a:t>
            </a:r>
          </a:p>
          <a:p>
            <a:pPr lvl="1"/>
            <a:r>
              <a:rPr lang="fr-FR" dirty="0"/>
              <a:t>@</a:t>
            </a:r>
            <a:r>
              <a:rPr lang="fr-FR" dirty="0" err="1"/>
              <a:t>Transactional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3539167-D460-4EFE-AAA4-0991871E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Application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9AD084-9EAA-46DB-B971-84CA6CF9F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D132D0-B98E-4841-B95E-3EF20E673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F63DFC-6B60-45BB-B727-8005C49E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9491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C2012B-C13A-494E-9864-7D592C285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F8E0FD-85B8-4420-933A-94F65802B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E67FC0-C685-40C4-9830-DFAB7D14B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33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D766D3-FB33-439B-A31E-AEDE119D4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77" y="1155412"/>
            <a:ext cx="8460000" cy="472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83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256215F-84CA-47A1-ABBA-C1EF5CB60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Ouvert au monde extérieur</a:t>
            </a:r>
          </a:p>
          <a:p>
            <a:r>
              <a:rPr lang="fr-FR" dirty="0"/>
              <a:t>Exposition des APIs REST</a:t>
            </a:r>
          </a:p>
          <a:p>
            <a:r>
              <a:rPr lang="fr-FR" dirty="0"/>
              <a:t>Adaptateurs</a:t>
            </a:r>
          </a:p>
          <a:p>
            <a:r>
              <a:rPr lang="fr-FR" dirty="0"/>
              <a:t>DTO (Data Transfer Object)</a:t>
            </a:r>
          </a:p>
          <a:p>
            <a:r>
              <a:rPr lang="fr-FR" dirty="0"/>
              <a:t>Annotations</a:t>
            </a:r>
          </a:p>
          <a:p>
            <a:pPr lvl="1"/>
            <a:r>
              <a:rPr lang="fr-FR" dirty="0"/>
              <a:t>@</a:t>
            </a:r>
            <a:r>
              <a:rPr lang="fr-FR" dirty="0" err="1"/>
              <a:t>RestController</a:t>
            </a:r>
            <a:r>
              <a:rPr lang="fr-FR" dirty="0"/>
              <a:t> (@Controller + @</a:t>
            </a:r>
            <a:r>
              <a:rPr lang="fr-FR" dirty="0" err="1"/>
              <a:t>ResponseBody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@</a:t>
            </a:r>
            <a:r>
              <a:rPr lang="fr-FR" dirty="0" err="1"/>
              <a:t>RequestMapping</a:t>
            </a:r>
            <a:r>
              <a:rPr lang="fr-FR" dirty="0"/>
              <a:t> (GET, POST, PUT, DELETE …)</a:t>
            </a:r>
          </a:p>
          <a:p>
            <a:pPr lvl="1"/>
            <a:r>
              <a:rPr lang="fr-FR" dirty="0"/>
              <a:t>@</a:t>
            </a:r>
            <a:r>
              <a:rPr lang="fr-FR" dirty="0" err="1"/>
              <a:t>RequestBody</a:t>
            </a:r>
            <a:r>
              <a:rPr lang="fr-FR" dirty="0"/>
              <a:t>, @</a:t>
            </a:r>
            <a:r>
              <a:rPr lang="fr-FR" dirty="0" err="1"/>
              <a:t>PathVariable</a:t>
            </a:r>
            <a:r>
              <a:rPr lang="fr-FR" dirty="0"/>
              <a:t>, @</a:t>
            </a:r>
            <a:r>
              <a:rPr lang="fr-FR" dirty="0" err="1"/>
              <a:t>RequestParam</a:t>
            </a:r>
            <a:endParaRPr lang="fr-FR" dirty="0"/>
          </a:p>
          <a:p>
            <a:pPr lvl="1"/>
            <a:r>
              <a:rPr lang="fr-FR" dirty="0"/>
              <a:t>@Valid</a:t>
            </a:r>
          </a:p>
          <a:p>
            <a:pPr lvl="1"/>
            <a:r>
              <a:rPr lang="fr-FR" dirty="0" err="1"/>
              <a:t>ResponseEntity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DF9C990-B4AB-4272-BEA8-4424FF00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Exposition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1E1B34-91A5-4C17-94E7-C946538F3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1D49BB-BEE7-40AB-82A9-8EAFF7F2D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B68A36-5FEA-4564-9E04-43D6E7498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248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5469A1-3427-4FDC-8F20-7E396055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C53ADC-59D6-4BA9-81E3-A22D89FB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956FFB-A1DB-4E90-8B82-68E3CF5D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35</a:t>
            </a:fld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745F8F8-544B-48D2-8111-A0225D211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472" y="1151708"/>
            <a:ext cx="8460000" cy="472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32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0EF27123-9DFC-436A-90AA-C0A998C9A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Implémentation des détails techniques</a:t>
            </a:r>
          </a:p>
          <a:p>
            <a:pPr lvl="1"/>
            <a:r>
              <a:rPr lang="fr-FR" dirty="0"/>
              <a:t>Configuration et accès aux stockages de données</a:t>
            </a:r>
          </a:p>
          <a:p>
            <a:pPr lvl="1"/>
            <a:r>
              <a:rPr lang="fr-FR" dirty="0"/>
              <a:t>Envoi de mails</a:t>
            </a:r>
          </a:p>
          <a:p>
            <a:pPr lvl="1"/>
            <a:r>
              <a:rPr lang="fr-FR" dirty="0"/>
              <a:t>Audit</a:t>
            </a:r>
          </a:p>
          <a:p>
            <a:pPr lvl="1"/>
            <a:r>
              <a:rPr lang="fr-FR" dirty="0"/>
              <a:t>Appels à des services externes à l’application</a:t>
            </a:r>
          </a:p>
          <a:p>
            <a:r>
              <a:rPr lang="fr-FR" dirty="0"/>
              <a:t>Couche d’anti-corruption</a:t>
            </a:r>
          </a:p>
          <a:p>
            <a:pPr lvl="1"/>
            <a:r>
              <a:rPr lang="fr-FR" dirty="0"/>
              <a:t>Adapter les résultats des appels externes aux objets du domaine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B724653-40AF-4D45-A023-53499515A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Infrastructure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98BC33-0BCA-44C2-96A2-16452503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3B8158-0C21-4258-AA85-9DBD3227C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B52523-24CD-436E-886E-767A33E9F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9274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0EF27123-9DFC-436A-90AA-C0A998C9A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Refactorer</a:t>
            </a:r>
            <a:r>
              <a:rPr lang="fr-FR" dirty="0"/>
              <a:t> vos classes en 4 packages java spécifiques 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i="1" dirty="0"/>
              <a:t>N.B. : Dans vos projets, vous utiliserez des modules </a:t>
            </a:r>
            <a:r>
              <a:rPr lang="fr-FR" i="1" dirty="0" err="1"/>
              <a:t>maven</a:t>
            </a:r>
            <a:r>
              <a:rPr lang="fr-FR" i="1" dirty="0"/>
              <a:t> différents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B724653-40AF-4D45-A023-53499515A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Infrastructure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98BC33-0BCA-44C2-96A2-16452503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3B8158-0C21-4258-AA85-9DBD3227C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B52523-24CD-436E-886E-767A33E9F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1723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61ACBF-64C7-4378-BE74-FA073C3875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tp-spring-2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6020DC-5B55-480A-8290-012B1AC8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3B8CBE-A1AF-4E2B-B211-6E12791B5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5CAF66-B643-42C8-A08B-B501BF6C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0047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C8151FF-9D4C-4EE8-83B7-8F1FD314E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Pouvoir gérer les exceptions de manière centralisé</a:t>
            </a:r>
          </a:p>
          <a:p>
            <a:pPr lvl="1"/>
            <a:r>
              <a:rPr lang="fr-FR" dirty="0"/>
              <a:t>Utilisation d’exception de type </a:t>
            </a:r>
            <a:r>
              <a:rPr lang="fr-FR" dirty="0" err="1"/>
              <a:t>unchecked</a:t>
            </a:r>
            <a:r>
              <a:rPr lang="fr-FR" dirty="0"/>
              <a:t> (runtime)</a:t>
            </a:r>
          </a:p>
          <a:p>
            <a:pPr lvl="1"/>
            <a:r>
              <a:rPr lang="fr-FR" dirty="0"/>
              <a:t>Créer sa propre exception qui hérite de </a:t>
            </a:r>
            <a:r>
              <a:rPr lang="fr-FR" dirty="0" err="1"/>
              <a:t>RuntimeException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Il existe plusieurs méthodes pour gérer les exceptions de contrôleurs : </a:t>
            </a:r>
          </a:p>
          <a:p>
            <a:pPr lvl="1"/>
            <a:r>
              <a:rPr lang="fr-FR" dirty="0"/>
              <a:t>1 - Dans les contrôleurs : </a:t>
            </a:r>
          </a:p>
          <a:p>
            <a:pPr lvl="2"/>
            <a:r>
              <a:rPr lang="fr-FR" dirty="0"/>
              <a:t>A - avec l’annotation @</a:t>
            </a:r>
            <a:r>
              <a:rPr lang="fr-FR" dirty="0" err="1"/>
              <a:t>ExceptionHandler</a:t>
            </a:r>
            <a:endParaRPr lang="fr-FR" dirty="0"/>
          </a:p>
          <a:p>
            <a:pPr lvl="2"/>
            <a:r>
              <a:rPr lang="fr-FR" dirty="0"/>
              <a:t>B - avec un </a:t>
            </a:r>
            <a:r>
              <a:rPr lang="fr-FR" dirty="0" err="1"/>
              <a:t>try</a:t>
            </a:r>
            <a:r>
              <a:rPr lang="fr-FR" dirty="0"/>
              <a:t>/catch, en lançant une </a:t>
            </a:r>
            <a:r>
              <a:rPr lang="fr-FR" dirty="0" err="1"/>
              <a:t>ResponseStatusException</a:t>
            </a:r>
            <a:endParaRPr lang="fr-FR" dirty="0"/>
          </a:p>
          <a:p>
            <a:pPr lvl="1"/>
            <a:r>
              <a:rPr lang="fr-FR" dirty="0"/>
              <a:t>2 - Dans une classe à part, grâce aux l’annotations @</a:t>
            </a:r>
            <a:r>
              <a:rPr lang="fr-FR" dirty="0" err="1"/>
              <a:t>ControllerAdvice</a:t>
            </a:r>
            <a:r>
              <a:rPr lang="fr-FR" dirty="0"/>
              <a:t> et @</a:t>
            </a:r>
            <a:r>
              <a:rPr lang="fr-FR" dirty="0" err="1"/>
              <a:t>ExceptionHandler</a:t>
            </a:r>
            <a:r>
              <a:rPr lang="fr-FR" dirty="0"/>
              <a:t> (quasiment identique au 1A, mais peut s’appliquer à plusieurs </a:t>
            </a:r>
            <a:r>
              <a:rPr lang="fr-FR" dirty="0" err="1"/>
              <a:t>controlleurs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3 - Dans les Exceptions, avec l’annotation @</a:t>
            </a:r>
            <a:r>
              <a:rPr lang="fr-FR" dirty="0" err="1"/>
              <a:t>ResponseStatus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Documentation ici : </a:t>
            </a:r>
            <a:r>
              <a:rPr lang="fr-FR" dirty="0">
                <a:hlinkClick r:id="rId2"/>
              </a:rPr>
              <a:t>https://www.baeldung.com/exception-handling-for-rest-with-spring/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07F83B6-F2FB-45D8-A2BB-8C86C1A51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Gestion des exceptions (tp-spring-2)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FB2F5A-4734-4C3D-B59C-477043A40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9293D2-ED1C-42C4-A4F0-3976DA4F3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E26412-8637-4976-9C11-217C83C82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3328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7B5D9ED-62EE-4297-9107-3C9C41E3C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Référentiel de bibliothèques</a:t>
            </a:r>
          </a:p>
          <a:p>
            <a:pPr lvl="1"/>
            <a:r>
              <a:rPr lang="fr-FR" dirty="0"/>
              <a:t>Créer une bibliothèque</a:t>
            </a:r>
          </a:p>
          <a:p>
            <a:pPr lvl="2"/>
            <a:r>
              <a:rPr lang="fr-FR" dirty="0"/>
              <a:t>En retournant l’identité de la nouvelle bibliothèque</a:t>
            </a:r>
          </a:p>
          <a:p>
            <a:pPr lvl="1"/>
            <a:r>
              <a:rPr lang="fr-FR" dirty="0"/>
              <a:t>Afficher le détail d’une bibliothèque</a:t>
            </a:r>
          </a:p>
          <a:p>
            <a:pPr lvl="2"/>
            <a:r>
              <a:rPr lang="fr-FR" dirty="0"/>
              <a:t>Gérer la non existence de la bibliothèque avec une exception </a:t>
            </a:r>
            <a:r>
              <a:rPr lang="fr-FR" i="1" dirty="0"/>
              <a:t>(Runtime dans un premier temps)</a:t>
            </a:r>
          </a:p>
          <a:p>
            <a:pPr lvl="1"/>
            <a:r>
              <a:rPr lang="fr-FR" dirty="0"/>
              <a:t>Lister l’ensemble des bibliothèques</a:t>
            </a:r>
          </a:p>
          <a:p>
            <a:pPr lvl="2"/>
            <a:r>
              <a:rPr lang="fr-FR" dirty="0"/>
              <a:t>La totalité</a:t>
            </a:r>
          </a:p>
          <a:p>
            <a:pPr lvl="2"/>
            <a:r>
              <a:rPr lang="fr-FR" dirty="0"/>
              <a:t>Par type</a:t>
            </a:r>
          </a:p>
          <a:p>
            <a:pPr lvl="2"/>
            <a:r>
              <a:rPr lang="fr-FR" dirty="0"/>
              <a:t>Par prénom de directeur</a:t>
            </a:r>
          </a:p>
          <a:p>
            <a:pPr lvl="1"/>
            <a:r>
              <a:rPr lang="fr-FR" dirty="0"/>
              <a:t>Mettre à jour une bibliothèque</a:t>
            </a:r>
          </a:p>
          <a:p>
            <a:pPr lvl="2"/>
            <a:r>
              <a:rPr lang="fr-FR" dirty="0"/>
              <a:t>A travers la méthode de création précédemment créée</a:t>
            </a:r>
          </a:p>
          <a:p>
            <a:pPr lvl="2"/>
            <a:r>
              <a:rPr lang="fr-FR" dirty="0"/>
              <a:t>A travers une nouvelle méthode qui contrôle d’existence de la bibliothèque avant la mise à jour</a:t>
            </a:r>
          </a:p>
          <a:p>
            <a:pPr lvl="1"/>
            <a:r>
              <a:rPr lang="fr-FR" dirty="0"/>
              <a:t>Supprimer une bibliothèque</a:t>
            </a:r>
          </a:p>
          <a:p>
            <a:pPr lvl="2"/>
            <a:r>
              <a:rPr lang="fr-FR" dirty="0"/>
              <a:t>En utilisant </a:t>
            </a:r>
            <a:r>
              <a:rPr lang="fr-FR" dirty="0" err="1"/>
              <a:t>deleteById</a:t>
            </a:r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54D8568-BAF4-47B1-B188-3A9A35C0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fil rouge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1EC16E-0D5C-450A-B6B1-63D8A077D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78BB58-FAA1-423A-926C-772C91D8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3A4B91-68CE-4379-9C15-3EE2235DE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3776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61ACBF-64C7-4378-BE74-FA073C3875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tp-spring-3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6020DC-5B55-480A-8290-012B1AC8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3B8CBE-A1AF-4E2B-B211-6E12791B5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5CAF66-B643-42C8-A08B-B501BF6C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2350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1FFDB6F-D135-45E3-B52D-FB6D74D81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Nous voulons pouvoir créer une bibliothèque avec des livres</a:t>
            </a:r>
          </a:p>
          <a:p>
            <a:r>
              <a:rPr lang="fr-FR" dirty="0"/>
              <a:t>Créer l’objet livre</a:t>
            </a:r>
          </a:p>
          <a:p>
            <a:pPr lvl="1"/>
            <a:r>
              <a:rPr lang="fr-FR" dirty="0"/>
              <a:t>Caractéristiques</a:t>
            </a:r>
          </a:p>
          <a:p>
            <a:pPr lvl="2"/>
            <a:r>
              <a:rPr lang="fr-FR" dirty="0"/>
              <a:t>Id [Long]</a:t>
            </a:r>
          </a:p>
          <a:p>
            <a:pPr lvl="2"/>
            <a:r>
              <a:rPr lang="fr-FR" dirty="0"/>
              <a:t>Titre [String]</a:t>
            </a:r>
          </a:p>
          <a:p>
            <a:pPr lvl="2"/>
            <a:r>
              <a:rPr lang="fr-FR" dirty="0"/>
              <a:t>Auteur [String]</a:t>
            </a:r>
          </a:p>
          <a:p>
            <a:pPr lvl="2"/>
            <a:r>
              <a:rPr lang="fr-FR" dirty="0"/>
              <a:t>Nombre de page [int]</a:t>
            </a:r>
          </a:p>
          <a:p>
            <a:pPr lvl="2"/>
            <a:r>
              <a:rPr lang="fr-FR" dirty="0"/>
              <a:t>Genre littéraire [enum]</a:t>
            </a:r>
          </a:p>
          <a:p>
            <a:r>
              <a:rPr lang="fr-FR" dirty="0"/>
              <a:t>Définir le mapping avec la base de données</a:t>
            </a:r>
          </a:p>
          <a:p>
            <a:pPr lvl="1"/>
            <a:r>
              <a:rPr lang="fr-FR" dirty="0"/>
              <a:t>@Entity</a:t>
            </a:r>
          </a:p>
          <a:p>
            <a:pPr lvl="1"/>
            <a:r>
              <a:rPr lang="fr-FR" dirty="0"/>
              <a:t>@Id</a:t>
            </a:r>
          </a:p>
          <a:p>
            <a:pPr lvl="1"/>
            <a:r>
              <a:rPr lang="fr-FR" dirty="0"/>
              <a:t>@GeneratedValue</a:t>
            </a:r>
          </a:p>
          <a:p>
            <a:pPr lvl="1"/>
            <a:r>
              <a:rPr lang="fr-FR" dirty="0"/>
              <a:t>@Column</a:t>
            </a:r>
          </a:p>
          <a:p>
            <a:pPr lvl="1"/>
            <a:r>
              <a:rPr lang="fr-FR" dirty="0"/>
              <a:t>@Enumerated(</a:t>
            </a:r>
            <a:r>
              <a:rPr lang="fr-FR" dirty="0" err="1"/>
              <a:t>EnumType.STRING</a:t>
            </a:r>
            <a:r>
              <a:rPr lang="fr-FR" dirty="0"/>
              <a:t>)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254E682-6254-4428-8634-ABB123B1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Mapping relationnel (tp-spring-3)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3511AC-EF8F-4765-AFA9-541E9DE81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4B0D1C-D474-4EF2-9423-D77F9FF4F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C2F6B4-602A-4282-AB79-09779AD08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41</a:t>
            </a:fld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2AB1AF-8E31-44BA-A858-1394C23FC012}"/>
              </a:ext>
            </a:extLst>
          </p:cNvPr>
          <p:cNvSpPr/>
          <p:nvPr/>
        </p:nvSpPr>
        <p:spPr>
          <a:xfrm>
            <a:off x="5951984" y="1772816"/>
            <a:ext cx="6096000" cy="40780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spcBef>
                <a:spcPts val="200"/>
              </a:spcBef>
              <a:buClr>
                <a:srgbClr val="1B9195"/>
              </a:buClr>
              <a:buSzPct val="150000"/>
              <a:buFont typeface="Lucida Grande"/>
              <a:buChar char="●"/>
            </a:pPr>
            <a:r>
              <a:rPr lang="fr-FR" dirty="0">
                <a:solidFill>
                  <a:srgbClr val="323334"/>
                </a:solidFill>
              </a:rPr>
              <a:t>Mettre en relation la bibliothèque avec les livres</a:t>
            </a:r>
          </a:p>
          <a:p>
            <a:pPr marL="358775" lvl="1" indent="-179388">
              <a:spcBef>
                <a:spcPts val="200"/>
              </a:spcBef>
              <a:buClr>
                <a:srgbClr val="EE7203"/>
              </a:buClr>
              <a:buSzPct val="90000"/>
              <a:buBlip>
                <a:blip r:embed="rId2" r:link="rId3"/>
              </a:buBlip>
            </a:pPr>
            <a:r>
              <a:rPr lang="en-US" sz="1600" dirty="0">
                <a:solidFill>
                  <a:srgbClr val="323334"/>
                </a:solidFill>
              </a:rPr>
              <a:t>@</a:t>
            </a:r>
            <a:r>
              <a:rPr lang="en-US" sz="1600" dirty="0" err="1">
                <a:solidFill>
                  <a:srgbClr val="323334"/>
                </a:solidFill>
              </a:rPr>
              <a:t>OneToMany</a:t>
            </a:r>
            <a:r>
              <a:rPr lang="en-US" sz="1600" dirty="0">
                <a:solidFill>
                  <a:srgbClr val="323334"/>
                </a:solidFill>
              </a:rPr>
              <a:t>(cascade = </a:t>
            </a:r>
            <a:r>
              <a:rPr lang="en-US" sz="1600" dirty="0" err="1">
                <a:solidFill>
                  <a:srgbClr val="323334"/>
                </a:solidFill>
              </a:rPr>
              <a:t>CascadeType.ALL</a:t>
            </a:r>
            <a:r>
              <a:rPr lang="en-US" sz="1600" dirty="0">
                <a:solidFill>
                  <a:srgbClr val="323334"/>
                </a:solidFill>
              </a:rPr>
              <a:t>, </a:t>
            </a:r>
            <a:r>
              <a:rPr lang="en-US" sz="1600" dirty="0" err="1">
                <a:solidFill>
                  <a:srgbClr val="323334"/>
                </a:solidFill>
              </a:rPr>
              <a:t>orphanRemoval</a:t>
            </a:r>
            <a:r>
              <a:rPr lang="en-US" sz="1600" dirty="0">
                <a:solidFill>
                  <a:srgbClr val="323334"/>
                </a:solidFill>
              </a:rPr>
              <a:t> = true, fetch = </a:t>
            </a:r>
            <a:r>
              <a:rPr lang="en-US" sz="1600" dirty="0" err="1">
                <a:solidFill>
                  <a:srgbClr val="323334"/>
                </a:solidFill>
              </a:rPr>
              <a:t>FetchType.LAZY</a:t>
            </a:r>
            <a:r>
              <a:rPr lang="en-US" sz="1600" dirty="0">
                <a:solidFill>
                  <a:srgbClr val="323334"/>
                </a:solidFill>
              </a:rPr>
              <a:t>) </a:t>
            </a:r>
          </a:p>
          <a:p>
            <a:pPr marL="358775" lvl="1" indent="-179388">
              <a:spcBef>
                <a:spcPts val="200"/>
              </a:spcBef>
              <a:buClr>
                <a:srgbClr val="EE7203"/>
              </a:buClr>
              <a:buSzPct val="90000"/>
              <a:buBlip>
                <a:blip r:embed="rId2" r:link="rId3"/>
              </a:buBlip>
            </a:pPr>
            <a:r>
              <a:rPr lang="fr-FR" sz="1600" i="1" dirty="0">
                <a:solidFill>
                  <a:srgbClr val="323334"/>
                </a:solidFill>
              </a:rPr>
              <a:t>Optionnel  : @</a:t>
            </a:r>
            <a:r>
              <a:rPr lang="fr-FR" sz="1600" i="1" dirty="0" err="1">
                <a:solidFill>
                  <a:srgbClr val="323334"/>
                </a:solidFill>
              </a:rPr>
              <a:t>JoinColumn</a:t>
            </a:r>
            <a:r>
              <a:rPr lang="fr-FR" sz="1600" i="1" dirty="0">
                <a:solidFill>
                  <a:srgbClr val="323334"/>
                </a:solidFill>
              </a:rPr>
              <a:t>(</a:t>
            </a:r>
            <a:r>
              <a:rPr lang="fr-FR" sz="1600" i="1" dirty="0" err="1">
                <a:solidFill>
                  <a:srgbClr val="323334"/>
                </a:solidFill>
              </a:rPr>
              <a:t>name</a:t>
            </a:r>
            <a:r>
              <a:rPr lang="fr-FR" sz="1600" i="1" dirty="0">
                <a:solidFill>
                  <a:srgbClr val="323334"/>
                </a:solidFill>
              </a:rPr>
              <a:t>="LIBRARY_ID", </a:t>
            </a:r>
            <a:r>
              <a:rPr lang="fr-FR" sz="1600" i="1" dirty="0" err="1">
                <a:solidFill>
                  <a:srgbClr val="323334"/>
                </a:solidFill>
              </a:rPr>
              <a:t>referencedColumnName</a:t>
            </a:r>
            <a:r>
              <a:rPr lang="fr-FR" sz="1600" i="1" dirty="0">
                <a:solidFill>
                  <a:srgbClr val="323334"/>
                </a:solidFill>
              </a:rPr>
              <a:t> = "ID")</a:t>
            </a:r>
          </a:p>
          <a:p>
            <a:pPr marL="179387" lvl="1">
              <a:spcBef>
                <a:spcPts val="200"/>
              </a:spcBef>
              <a:buClr>
                <a:srgbClr val="EE7203"/>
              </a:buClr>
              <a:buSzPct val="90000"/>
            </a:pPr>
            <a:endParaRPr lang="fr-FR" sz="1600" dirty="0">
              <a:solidFill>
                <a:srgbClr val="323334"/>
              </a:solidFill>
            </a:endParaRPr>
          </a:p>
          <a:p>
            <a:pPr marL="179387" lvl="1">
              <a:spcBef>
                <a:spcPts val="200"/>
              </a:spcBef>
              <a:buClr>
                <a:srgbClr val="EE7203"/>
              </a:buClr>
              <a:buSzPct val="90000"/>
            </a:pPr>
            <a:endParaRPr lang="fr-FR" sz="1600" dirty="0">
              <a:solidFill>
                <a:srgbClr val="323334"/>
              </a:solidFill>
            </a:endParaRPr>
          </a:p>
          <a:p>
            <a:pPr marL="179387" lvl="1">
              <a:spcBef>
                <a:spcPts val="200"/>
              </a:spcBef>
              <a:buClr>
                <a:srgbClr val="EE7203"/>
              </a:buClr>
              <a:buSzPct val="90000"/>
            </a:pPr>
            <a:r>
              <a:rPr lang="fr-FR" sz="1600" dirty="0">
                <a:solidFill>
                  <a:srgbClr val="323334"/>
                </a:solidFill>
              </a:rPr>
              <a:t>OU</a:t>
            </a:r>
          </a:p>
          <a:p>
            <a:pPr marL="179387" lvl="1">
              <a:spcBef>
                <a:spcPts val="200"/>
              </a:spcBef>
              <a:buClr>
                <a:srgbClr val="EE7203"/>
              </a:buClr>
              <a:buSzPct val="90000"/>
            </a:pPr>
            <a:endParaRPr lang="fr-FR" sz="1600" dirty="0">
              <a:solidFill>
                <a:srgbClr val="323334"/>
              </a:solidFill>
            </a:endParaRPr>
          </a:p>
          <a:p>
            <a:pPr marL="285750" lvl="0" indent="-285750">
              <a:spcBef>
                <a:spcPts val="200"/>
              </a:spcBef>
              <a:buClr>
                <a:srgbClr val="1B9195"/>
              </a:buClr>
              <a:buSzPct val="150000"/>
              <a:buFont typeface="Lucida Grande"/>
              <a:buChar char="●"/>
            </a:pPr>
            <a:r>
              <a:rPr lang="fr-FR" dirty="0">
                <a:solidFill>
                  <a:srgbClr val="323334"/>
                </a:solidFill>
              </a:rPr>
              <a:t>Mettre en relation la bibliothèque avec les livres</a:t>
            </a:r>
          </a:p>
          <a:p>
            <a:pPr marL="358775" lvl="1" indent="-179388">
              <a:spcBef>
                <a:spcPts val="200"/>
              </a:spcBef>
              <a:buClr>
                <a:srgbClr val="EE7203"/>
              </a:buClr>
              <a:buSzPct val="90000"/>
              <a:buBlip>
                <a:blip r:embed="rId2" r:link="rId3"/>
              </a:buBlip>
            </a:pPr>
            <a:r>
              <a:rPr lang="en-US" sz="1600" dirty="0">
                <a:solidFill>
                  <a:srgbClr val="323334"/>
                </a:solidFill>
              </a:rPr>
              <a:t>@</a:t>
            </a:r>
            <a:r>
              <a:rPr lang="en-US" sz="1600" dirty="0" err="1">
                <a:solidFill>
                  <a:srgbClr val="323334"/>
                </a:solidFill>
              </a:rPr>
              <a:t>ManyToMany</a:t>
            </a:r>
            <a:r>
              <a:rPr lang="en-US" sz="1600" dirty="0">
                <a:solidFill>
                  <a:srgbClr val="323334"/>
                </a:solidFill>
              </a:rPr>
              <a:t>(cascade = {</a:t>
            </a:r>
            <a:r>
              <a:rPr lang="en-US" sz="1600" dirty="0" err="1">
                <a:solidFill>
                  <a:srgbClr val="323334"/>
                </a:solidFill>
              </a:rPr>
              <a:t>CascadeType.MERGE</a:t>
            </a:r>
            <a:r>
              <a:rPr lang="en-US" sz="1600" dirty="0">
                <a:solidFill>
                  <a:srgbClr val="323334"/>
                </a:solidFill>
              </a:rPr>
              <a:t>, </a:t>
            </a:r>
            <a:r>
              <a:rPr lang="en-US" sz="1600" dirty="0" err="1">
                <a:solidFill>
                  <a:srgbClr val="323334"/>
                </a:solidFill>
              </a:rPr>
              <a:t>CascadeType.PERSIST</a:t>
            </a:r>
            <a:r>
              <a:rPr lang="en-US" sz="1600" dirty="0">
                <a:solidFill>
                  <a:srgbClr val="323334"/>
                </a:solidFill>
              </a:rPr>
              <a:t>}, fetch = </a:t>
            </a:r>
            <a:r>
              <a:rPr lang="en-US" sz="1600" dirty="0" err="1">
                <a:solidFill>
                  <a:srgbClr val="323334"/>
                </a:solidFill>
              </a:rPr>
              <a:t>FetchType.LAZY</a:t>
            </a:r>
            <a:r>
              <a:rPr lang="en-US" sz="1600" dirty="0">
                <a:solidFill>
                  <a:srgbClr val="323334"/>
                </a:solidFill>
              </a:rPr>
              <a:t>)</a:t>
            </a:r>
          </a:p>
          <a:p>
            <a:pPr marL="358775" lvl="1" indent="-179388">
              <a:spcBef>
                <a:spcPts val="200"/>
              </a:spcBef>
              <a:buClr>
                <a:srgbClr val="EE7203"/>
              </a:buClr>
              <a:buSzPct val="90000"/>
              <a:buBlip>
                <a:blip r:embed="rId2" r:link="rId3"/>
              </a:buBlip>
            </a:pPr>
            <a:r>
              <a:rPr lang="en-US" sz="1600" i="1" dirty="0" err="1">
                <a:solidFill>
                  <a:srgbClr val="323334"/>
                </a:solidFill>
              </a:rPr>
              <a:t>Optionnel</a:t>
            </a:r>
            <a:r>
              <a:rPr lang="en-US" sz="1600" i="1" dirty="0">
                <a:solidFill>
                  <a:srgbClr val="323334"/>
                </a:solidFill>
              </a:rPr>
              <a:t> : @</a:t>
            </a:r>
            <a:r>
              <a:rPr lang="en-US" sz="1600" i="1" dirty="0" err="1">
                <a:solidFill>
                  <a:srgbClr val="323334"/>
                </a:solidFill>
              </a:rPr>
              <a:t>JoinTable</a:t>
            </a:r>
            <a:r>
              <a:rPr lang="en-US" sz="1600" i="1" dirty="0">
                <a:solidFill>
                  <a:srgbClr val="323334"/>
                </a:solidFill>
              </a:rPr>
              <a:t>(  name = “</a:t>
            </a:r>
            <a:r>
              <a:rPr lang="en-US" sz="1600" i="1" dirty="0" err="1">
                <a:solidFill>
                  <a:srgbClr val="323334"/>
                </a:solidFill>
              </a:rPr>
              <a:t>lib_book</a:t>
            </a:r>
            <a:r>
              <a:rPr lang="en-US" sz="1600" i="1" dirty="0">
                <a:solidFill>
                  <a:srgbClr val="323334"/>
                </a:solidFill>
              </a:rPr>
              <a:t>",   </a:t>
            </a:r>
            <a:r>
              <a:rPr lang="en-US" sz="1600" i="1" dirty="0" err="1">
                <a:solidFill>
                  <a:srgbClr val="323334"/>
                </a:solidFill>
              </a:rPr>
              <a:t>joinColumns</a:t>
            </a:r>
            <a:r>
              <a:rPr lang="en-US" sz="1600" i="1" dirty="0">
                <a:solidFill>
                  <a:srgbClr val="323334"/>
                </a:solidFill>
              </a:rPr>
              <a:t> = @</a:t>
            </a:r>
            <a:r>
              <a:rPr lang="en-US" sz="1600" i="1" dirty="0" err="1">
                <a:solidFill>
                  <a:srgbClr val="323334"/>
                </a:solidFill>
              </a:rPr>
              <a:t>JoinColumn</a:t>
            </a:r>
            <a:r>
              <a:rPr lang="en-US" sz="1600" i="1" dirty="0">
                <a:solidFill>
                  <a:srgbClr val="323334"/>
                </a:solidFill>
              </a:rPr>
              <a:t>(name = “</a:t>
            </a:r>
            <a:r>
              <a:rPr lang="en-US" sz="1600" i="1" dirty="0" err="1">
                <a:solidFill>
                  <a:srgbClr val="323334"/>
                </a:solidFill>
              </a:rPr>
              <a:t>lib_id</a:t>
            </a:r>
            <a:r>
              <a:rPr lang="en-US" sz="1600" i="1" dirty="0">
                <a:solidFill>
                  <a:srgbClr val="323334"/>
                </a:solidFill>
              </a:rPr>
              <a:t>"),   </a:t>
            </a:r>
            <a:r>
              <a:rPr lang="en-US" sz="1600" i="1" dirty="0" err="1">
                <a:solidFill>
                  <a:srgbClr val="323334"/>
                </a:solidFill>
              </a:rPr>
              <a:t>inverseJoinColumns</a:t>
            </a:r>
            <a:r>
              <a:rPr lang="en-US" sz="1600" i="1" dirty="0">
                <a:solidFill>
                  <a:srgbClr val="323334"/>
                </a:solidFill>
              </a:rPr>
              <a:t> = @</a:t>
            </a:r>
            <a:r>
              <a:rPr lang="en-US" sz="1600" i="1" dirty="0" err="1">
                <a:solidFill>
                  <a:srgbClr val="323334"/>
                </a:solidFill>
              </a:rPr>
              <a:t>JoinColumn</a:t>
            </a:r>
            <a:r>
              <a:rPr lang="en-US" sz="1600" i="1" dirty="0">
                <a:solidFill>
                  <a:srgbClr val="323334"/>
                </a:solidFill>
              </a:rPr>
              <a:t>(name = “</a:t>
            </a:r>
            <a:r>
              <a:rPr lang="en-US" sz="1600" i="1" dirty="0" err="1">
                <a:solidFill>
                  <a:srgbClr val="323334"/>
                </a:solidFill>
              </a:rPr>
              <a:t>book_id</a:t>
            </a:r>
            <a:r>
              <a:rPr lang="en-US" sz="1600" i="1" dirty="0">
                <a:solidFill>
                  <a:srgbClr val="323334"/>
                </a:solidFill>
              </a:rPr>
              <a:t>"))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EA488B-1DC5-447C-ABF0-1920577E739D}"/>
              </a:ext>
            </a:extLst>
          </p:cNvPr>
          <p:cNvSpPr/>
          <p:nvPr/>
        </p:nvSpPr>
        <p:spPr>
          <a:xfrm>
            <a:off x="6096000" y="5765492"/>
            <a:ext cx="4801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https://www.baeldung.com/jpa-many-to-many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9E4B8-8B93-4001-906F-B90111065145}"/>
              </a:ext>
            </a:extLst>
          </p:cNvPr>
          <p:cNvSpPr/>
          <p:nvPr/>
        </p:nvSpPr>
        <p:spPr>
          <a:xfrm>
            <a:off x="6096000" y="3160544"/>
            <a:ext cx="5275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5"/>
              </a:rPr>
              <a:t>https://www.baeldung.com/hibernate-one-to-many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666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DCFD379-7133-4F6B-A56D-C4C43CCB1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L’objet Library :</a:t>
            </a:r>
          </a:p>
          <a:p>
            <a:pPr lvl="1"/>
            <a:r>
              <a:rPr lang="fr-FR" dirty="0"/>
              <a:t>Représente notre objet métier ainsi que sa logique (règles métier)</a:t>
            </a:r>
          </a:p>
          <a:p>
            <a:pPr lvl="1"/>
            <a:r>
              <a:rPr lang="fr-FR" dirty="0"/>
              <a:t>Mapping avec le monde extérieur (REST / JSON)</a:t>
            </a:r>
          </a:p>
          <a:p>
            <a:pPr lvl="1"/>
            <a:r>
              <a:rPr lang="fr-FR" dirty="0"/>
              <a:t>Mapping avec la base de données (JPA)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   Que se passe-t-il si nous modifions le modèle Library ?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Impact direct sur l’IHM et sur la base de données</a:t>
            </a:r>
          </a:p>
          <a:p>
            <a:endParaRPr lang="fr-FR" dirty="0"/>
          </a:p>
          <a:p>
            <a:r>
              <a:rPr lang="fr-FR" dirty="0"/>
              <a:t>    Solution ?</a:t>
            </a:r>
          </a:p>
          <a:p>
            <a:endParaRPr lang="fr-FR" dirty="0"/>
          </a:p>
          <a:p>
            <a:r>
              <a:rPr lang="fr-FR" dirty="0"/>
              <a:t>L’idée est d’isoler l’objet métier Library et de créer deux nouveaux objets</a:t>
            </a:r>
          </a:p>
          <a:p>
            <a:pPr lvl="1"/>
            <a:r>
              <a:rPr lang="fr-FR" dirty="0"/>
              <a:t>Un objet LibraryDTO (représentant les données de l’IHM) (tp-spring-4)</a:t>
            </a:r>
          </a:p>
          <a:p>
            <a:pPr lvl="1"/>
            <a:r>
              <a:rPr lang="fr-FR" dirty="0"/>
              <a:t>Un objet LibraryJPA (représentant les données à persister en base) (tp-spring-5)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188128E-B57F-447D-B156-3930EBC22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tolérance au changement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FBB79D-A048-4B37-AF05-7FECEA827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AB2EB3-D5D6-42EF-B4A7-CA29F1B13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7D59A2-6931-4AB0-B0E2-520BBC8DA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42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ADA5550-65ED-4B87-BCF5-E112CEE977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2420889"/>
            <a:ext cx="508007" cy="50800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6423F07-E88B-4859-85E5-8819465482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86" y="3501008"/>
            <a:ext cx="660646" cy="6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7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61ACBF-64C7-4378-BE74-FA073C3875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tp-spring-4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6020DC-5B55-480A-8290-012B1AC8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3B8CBE-A1AF-4E2B-B211-6E12791B5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5CAF66-B643-42C8-A08B-B501BF6C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0946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CA8327D9-4202-47D9-BB5D-74320E5CB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Créer un objet LibraryDTO qui correspond aux données entrante reçu de l’IHM</a:t>
            </a:r>
          </a:p>
          <a:p>
            <a:pPr lvl="1"/>
            <a:r>
              <a:rPr lang="fr-FR" dirty="0"/>
              <a:t>Utiliser l’annotation @</a:t>
            </a:r>
            <a:r>
              <a:rPr lang="fr-FR" dirty="0" err="1"/>
              <a:t>JsonProperty</a:t>
            </a:r>
            <a:r>
              <a:rPr lang="fr-FR" dirty="0"/>
              <a:t> pour le mapping JSON vers un objet JAVA</a:t>
            </a:r>
          </a:p>
          <a:p>
            <a:pPr lvl="1"/>
            <a:r>
              <a:rPr lang="fr-FR" dirty="0"/>
              <a:t>Veillez à respecter les relations entre les objets pour une meilleure lisibilité</a:t>
            </a:r>
          </a:p>
          <a:p>
            <a:r>
              <a:rPr lang="fr-FR" dirty="0"/>
              <a:t>Créer une classe permettant de transformer les données de l’IHM vers le domaine et du domaine vers l’IHM (LibraryAdapter)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38C9506-6403-40A1-85BA-BD309277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Mapping IHM (tp-spring-4)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06E8D8-7CB8-4CA7-BD38-4EF9CDF7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161D4E-6784-4C0D-B2FA-B885DBC66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FECE47-4BE0-4FEB-B3FB-B77E6F860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0301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61ACBF-64C7-4378-BE74-FA073C3875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tp-spring-5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6020DC-5B55-480A-8290-012B1AC8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3B8CBE-A1AF-4E2B-B211-6E12791B5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5CAF66-B643-42C8-A08B-B501BF6C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0666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BC4CC9B-E6E7-42E9-9050-6CA0FFA9B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isoler complétement le domaine et le rendre agnostique de toute technologie sous-jacente</a:t>
            </a:r>
          </a:p>
          <a:p>
            <a:pPr lvl="1"/>
            <a:r>
              <a:rPr lang="fr-FR" dirty="0"/>
              <a:t>Inversion des dépendances</a:t>
            </a:r>
          </a:p>
          <a:p>
            <a:pPr lvl="1"/>
            <a:r>
              <a:rPr lang="fr-FR" dirty="0"/>
              <a:t>Détacher le mapping de l’entité métier avec la base de données</a:t>
            </a:r>
          </a:p>
          <a:p>
            <a:r>
              <a:rPr lang="fr-FR" dirty="0"/>
              <a:t>Inversion des dépendances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1FF19B1-741F-4FE4-9F56-AB9A2091B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Isolation du domaine – Inversion des dépendances (tp-spring-5)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35BF4A-F23D-478C-B4E5-3F35A3B94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F0A987-E1A1-4B93-8269-1BB79F23D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35301B-0DEC-4268-B1DE-662E7C08A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46</a:t>
            </a:fld>
            <a:endParaRPr lang="fr-FR" dirty="0"/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39D9299D-CDBE-43AC-93F9-6C08408E28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3916861"/>
              </p:ext>
            </p:extLst>
          </p:nvPr>
        </p:nvGraphicFramePr>
        <p:xfrm>
          <a:off x="2063552" y="2636912"/>
          <a:ext cx="3456384" cy="2608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9" name="Groupe 18">
            <a:extLst>
              <a:ext uri="{FF2B5EF4-FFF2-40B4-BE49-F238E27FC236}">
                <a16:creationId xmlns:a16="http://schemas.microsoft.com/office/drawing/2014/main" id="{BD89BCDE-AAF9-4838-88C2-5D87D09F621E}"/>
              </a:ext>
            </a:extLst>
          </p:cNvPr>
          <p:cNvGrpSpPr/>
          <p:nvPr/>
        </p:nvGrpSpPr>
        <p:grpSpPr>
          <a:xfrm>
            <a:off x="9194344" y="2636912"/>
            <a:ext cx="1323236" cy="2608064"/>
            <a:chOff x="3091532" y="0"/>
            <a:chExt cx="1323236" cy="2608064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47D5FFD7-04F2-4FEE-B473-2C27F351DDA4}"/>
                </a:ext>
              </a:extLst>
            </p:cNvPr>
            <p:cNvSpPr/>
            <p:nvPr/>
          </p:nvSpPr>
          <p:spPr>
            <a:xfrm>
              <a:off x="3091532" y="0"/>
              <a:ext cx="1323236" cy="260806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Rectangle : coins arrondis 4">
              <a:extLst>
                <a:ext uri="{FF2B5EF4-FFF2-40B4-BE49-F238E27FC236}">
                  <a16:creationId xmlns:a16="http://schemas.microsoft.com/office/drawing/2014/main" id="{B2E06BF6-1CC7-41FA-A7E6-DA9A4EEAA051}"/>
                </a:ext>
              </a:extLst>
            </p:cNvPr>
            <p:cNvSpPr txBox="1"/>
            <p:nvPr/>
          </p:nvSpPr>
          <p:spPr>
            <a:xfrm>
              <a:off x="3091532" y="0"/>
              <a:ext cx="1323236" cy="7824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dirty="0"/>
                <a:t>Infrastructure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B6DDBD29-F537-43EB-BACF-790E8EFE4B68}"/>
              </a:ext>
            </a:extLst>
          </p:cNvPr>
          <p:cNvGrpSpPr/>
          <p:nvPr/>
        </p:nvGrpSpPr>
        <p:grpSpPr>
          <a:xfrm>
            <a:off x="7649269" y="2636912"/>
            <a:ext cx="1323236" cy="2608064"/>
            <a:chOff x="1546457" y="0"/>
            <a:chExt cx="1323236" cy="2608064"/>
          </a:xfrm>
        </p:grpSpPr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88F82519-8899-4ED8-816F-9C81F8497887}"/>
                </a:ext>
              </a:extLst>
            </p:cNvPr>
            <p:cNvSpPr/>
            <p:nvPr/>
          </p:nvSpPr>
          <p:spPr>
            <a:xfrm>
              <a:off x="1546457" y="0"/>
              <a:ext cx="1323236" cy="260806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Rectangle : coins arrondis 6">
              <a:extLst>
                <a:ext uri="{FF2B5EF4-FFF2-40B4-BE49-F238E27FC236}">
                  <a16:creationId xmlns:a16="http://schemas.microsoft.com/office/drawing/2014/main" id="{B01BAF23-A051-44D2-BA22-E2C651EF75C4}"/>
                </a:ext>
              </a:extLst>
            </p:cNvPr>
            <p:cNvSpPr txBox="1"/>
            <p:nvPr/>
          </p:nvSpPr>
          <p:spPr>
            <a:xfrm>
              <a:off x="1546457" y="0"/>
              <a:ext cx="1323236" cy="7824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dirty="0"/>
                <a:t>Domain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6F01192-3639-45C6-A8F8-43BF548126AC}"/>
              </a:ext>
            </a:extLst>
          </p:cNvPr>
          <p:cNvGrpSpPr/>
          <p:nvPr/>
        </p:nvGrpSpPr>
        <p:grpSpPr>
          <a:xfrm>
            <a:off x="6102812" y="2636912"/>
            <a:ext cx="1323236" cy="2608064"/>
            <a:chOff x="0" y="0"/>
            <a:chExt cx="1323236" cy="2608064"/>
          </a:xfrm>
        </p:grpSpPr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37319146-8854-4995-9BA2-31A903491B56}"/>
                </a:ext>
              </a:extLst>
            </p:cNvPr>
            <p:cNvSpPr/>
            <p:nvPr/>
          </p:nvSpPr>
          <p:spPr>
            <a:xfrm>
              <a:off x="0" y="0"/>
              <a:ext cx="1323236" cy="260806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Rectangle : coins arrondis 8">
              <a:extLst>
                <a:ext uri="{FF2B5EF4-FFF2-40B4-BE49-F238E27FC236}">
                  <a16:creationId xmlns:a16="http://schemas.microsoft.com/office/drawing/2014/main" id="{BF59B7E6-90E8-41E0-A2F2-9AC2CF60EE1F}"/>
                </a:ext>
              </a:extLst>
            </p:cNvPr>
            <p:cNvSpPr txBox="1"/>
            <p:nvPr/>
          </p:nvSpPr>
          <p:spPr>
            <a:xfrm>
              <a:off x="0" y="0"/>
              <a:ext cx="1323236" cy="7824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dirty="0"/>
                <a:t>Application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0E5F1956-95F6-48F6-9278-45BB5E0B9C55}"/>
              </a:ext>
            </a:extLst>
          </p:cNvPr>
          <p:cNvGrpSpPr/>
          <p:nvPr/>
        </p:nvGrpSpPr>
        <p:grpSpPr>
          <a:xfrm>
            <a:off x="6215114" y="4018471"/>
            <a:ext cx="1109191" cy="554595"/>
            <a:chOff x="112301" y="1365782"/>
            <a:chExt cx="1109191" cy="554595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187FC396-B9CF-4DE8-BB37-4FB0A9E003DD}"/>
                </a:ext>
              </a:extLst>
            </p:cNvPr>
            <p:cNvSpPr/>
            <p:nvPr/>
          </p:nvSpPr>
          <p:spPr>
            <a:xfrm>
              <a:off x="112301" y="1365782"/>
              <a:ext cx="1109191" cy="5545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ectangle : coins arrondis 10">
              <a:extLst>
                <a:ext uri="{FF2B5EF4-FFF2-40B4-BE49-F238E27FC236}">
                  <a16:creationId xmlns:a16="http://schemas.microsoft.com/office/drawing/2014/main" id="{967BCEA6-5E67-448C-9C35-75B8CC80832C}"/>
                </a:ext>
              </a:extLst>
            </p:cNvPr>
            <p:cNvSpPr txBox="1"/>
            <p:nvPr/>
          </p:nvSpPr>
          <p:spPr>
            <a:xfrm>
              <a:off x="128545" y="1382026"/>
              <a:ext cx="1076703" cy="5221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" tIns="5080" rIns="5080" bIns="5080" numCol="1" spcCol="1270" anchor="ctr" anchorCtr="0">
              <a:noAutofit/>
            </a:bodyPr>
            <a:lstStyle/>
            <a:p>
              <a:pPr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800" dirty="0"/>
                <a:t>LibraryService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A528779-9196-49EB-8E23-1242887A6D1F}"/>
              </a:ext>
            </a:extLst>
          </p:cNvPr>
          <p:cNvGrpSpPr/>
          <p:nvPr/>
        </p:nvGrpSpPr>
        <p:grpSpPr>
          <a:xfrm>
            <a:off x="7324304" y="4276630"/>
            <a:ext cx="443676" cy="38276"/>
            <a:chOff x="1221492" y="1623942"/>
            <a:chExt cx="443676" cy="38276"/>
          </a:xfrm>
        </p:grpSpPr>
        <p:sp>
          <p:nvSpPr>
            <p:cNvPr id="33" name="Connecteur droit 11">
              <a:extLst>
                <a:ext uri="{FF2B5EF4-FFF2-40B4-BE49-F238E27FC236}">
                  <a16:creationId xmlns:a16="http://schemas.microsoft.com/office/drawing/2014/main" id="{E6743443-9AE6-4CA1-ABB8-9DA8E67788C8}"/>
                </a:ext>
              </a:extLst>
            </p:cNvPr>
            <p:cNvSpPr/>
            <p:nvPr/>
          </p:nvSpPr>
          <p:spPr>
            <a:xfrm>
              <a:off x="1221492" y="1623942"/>
              <a:ext cx="443676" cy="3827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9138"/>
                  </a:moveTo>
                  <a:lnTo>
                    <a:pt x="443676" y="19138"/>
                  </a:lnTo>
                </a:path>
              </a:pathLst>
            </a:custGeom>
            <a:noFill/>
            <a:ln>
              <a:tailEnd type="triangle"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Connecteur droit 12">
              <a:extLst>
                <a:ext uri="{FF2B5EF4-FFF2-40B4-BE49-F238E27FC236}">
                  <a16:creationId xmlns:a16="http://schemas.microsoft.com/office/drawing/2014/main" id="{C9043E6E-648E-4836-B10D-A5B13048164F}"/>
                </a:ext>
              </a:extLst>
            </p:cNvPr>
            <p:cNvSpPr txBox="1"/>
            <p:nvPr/>
          </p:nvSpPr>
          <p:spPr>
            <a:xfrm>
              <a:off x="1432239" y="1631988"/>
              <a:ext cx="22183" cy="221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50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F4351673-63E9-439D-917C-0542E83B0B65}"/>
              </a:ext>
            </a:extLst>
          </p:cNvPr>
          <p:cNvGrpSpPr/>
          <p:nvPr/>
        </p:nvGrpSpPr>
        <p:grpSpPr>
          <a:xfrm>
            <a:off x="7767982" y="4018471"/>
            <a:ext cx="1109191" cy="554595"/>
            <a:chOff x="1665169" y="1365782"/>
            <a:chExt cx="1109191" cy="554595"/>
          </a:xfrm>
        </p:grpSpPr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FBB83566-F33A-4EEC-83E3-CE17CB592167}"/>
                </a:ext>
              </a:extLst>
            </p:cNvPr>
            <p:cNvSpPr/>
            <p:nvPr/>
          </p:nvSpPr>
          <p:spPr>
            <a:xfrm>
              <a:off x="1665169" y="1365782"/>
              <a:ext cx="1109191" cy="5545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ectangle : coins arrondis 14">
              <a:extLst>
                <a:ext uri="{FF2B5EF4-FFF2-40B4-BE49-F238E27FC236}">
                  <a16:creationId xmlns:a16="http://schemas.microsoft.com/office/drawing/2014/main" id="{3E723824-AB43-4FE1-B09B-7A151B9DBBF1}"/>
                </a:ext>
              </a:extLst>
            </p:cNvPr>
            <p:cNvSpPr txBox="1"/>
            <p:nvPr/>
          </p:nvSpPr>
          <p:spPr>
            <a:xfrm>
              <a:off x="1681413" y="1382026"/>
              <a:ext cx="1076703" cy="5221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" tIns="5080" rIns="5080" bIns="5080" numCol="1" spcCol="1270" anchor="ctr" anchorCtr="0">
              <a:noAutofit/>
            </a:bodyPr>
            <a:lstStyle/>
            <a:p>
              <a:pPr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800" dirty="0"/>
                <a:t>LibraryRepository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C6D8DC8B-A3E7-4D75-B260-4798D98D68B6}"/>
              </a:ext>
            </a:extLst>
          </p:cNvPr>
          <p:cNvGrpSpPr/>
          <p:nvPr/>
        </p:nvGrpSpPr>
        <p:grpSpPr>
          <a:xfrm>
            <a:off x="8877172" y="4276630"/>
            <a:ext cx="443676" cy="38276"/>
            <a:chOff x="2774360" y="1623942"/>
            <a:chExt cx="443676" cy="38276"/>
          </a:xfrm>
        </p:grpSpPr>
        <p:sp>
          <p:nvSpPr>
            <p:cNvPr id="29" name="Connecteur droit 15">
              <a:extLst>
                <a:ext uri="{FF2B5EF4-FFF2-40B4-BE49-F238E27FC236}">
                  <a16:creationId xmlns:a16="http://schemas.microsoft.com/office/drawing/2014/main" id="{80C98010-BAE5-4F79-8E4B-6764FB9AFAC3}"/>
                </a:ext>
              </a:extLst>
            </p:cNvPr>
            <p:cNvSpPr/>
            <p:nvPr/>
          </p:nvSpPr>
          <p:spPr>
            <a:xfrm>
              <a:off x="2774360" y="1623942"/>
              <a:ext cx="443676" cy="3827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9138"/>
                  </a:moveTo>
                  <a:lnTo>
                    <a:pt x="443676" y="19138"/>
                  </a:lnTo>
                </a:path>
              </a:pathLst>
            </a:cu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headEnd type="triangle"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Connecteur droit 16">
              <a:extLst>
                <a:ext uri="{FF2B5EF4-FFF2-40B4-BE49-F238E27FC236}">
                  <a16:creationId xmlns:a16="http://schemas.microsoft.com/office/drawing/2014/main" id="{F8CB89F8-581D-4FD3-983B-D7D99F875CD4}"/>
                </a:ext>
              </a:extLst>
            </p:cNvPr>
            <p:cNvSpPr txBox="1"/>
            <p:nvPr/>
          </p:nvSpPr>
          <p:spPr>
            <a:xfrm>
              <a:off x="2985106" y="1631988"/>
              <a:ext cx="22183" cy="22183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500"/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0B2E8AD-DDFA-4FFB-AEBA-4EE77911020A}"/>
              </a:ext>
            </a:extLst>
          </p:cNvPr>
          <p:cNvGrpSpPr/>
          <p:nvPr/>
        </p:nvGrpSpPr>
        <p:grpSpPr>
          <a:xfrm>
            <a:off x="9320850" y="4018471"/>
            <a:ext cx="1109191" cy="554595"/>
            <a:chOff x="3218037" y="1365782"/>
            <a:chExt cx="1109191" cy="554595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34E86DD5-4017-462E-9617-DCC43EC3DACA}"/>
                </a:ext>
              </a:extLst>
            </p:cNvPr>
            <p:cNvSpPr/>
            <p:nvPr/>
          </p:nvSpPr>
          <p:spPr>
            <a:xfrm>
              <a:off x="3218037" y="1365782"/>
              <a:ext cx="1109191" cy="5545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ectangle : coins arrondis 18">
              <a:extLst>
                <a:ext uri="{FF2B5EF4-FFF2-40B4-BE49-F238E27FC236}">
                  <a16:creationId xmlns:a16="http://schemas.microsoft.com/office/drawing/2014/main" id="{9FE4B6DF-D2F5-4176-836C-03EE08F4F49D}"/>
                </a:ext>
              </a:extLst>
            </p:cNvPr>
            <p:cNvSpPr txBox="1"/>
            <p:nvPr/>
          </p:nvSpPr>
          <p:spPr>
            <a:xfrm>
              <a:off x="3234281" y="1382026"/>
              <a:ext cx="1076703" cy="5221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" tIns="5080" rIns="5080" bIns="5080" numCol="1" spcCol="1270" anchor="ctr" anchorCtr="0">
              <a:noAutofit/>
            </a:bodyPr>
            <a:lstStyle/>
            <a:p>
              <a:pPr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800" dirty="0"/>
                <a:t>LibraryRepositoryImpl</a:t>
              </a:r>
            </a:p>
          </p:txBody>
        </p:sp>
      </p:grpSp>
      <p:cxnSp>
        <p:nvCxnSpPr>
          <p:cNvPr id="54" name="Connecteur : en angle 53">
            <a:extLst>
              <a:ext uri="{FF2B5EF4-FFF2-40B4-BE49-F238E27FC236}">
                <a16:creationId xmlns:a16="http://schemas.microsoft.com/office/drawing/2014/main" id="{123E93F9-66B6-45FB-A954-ADDEBEB7D5B9}"/>
              </a:ext>
            </a:extLst>
          </p:cNvPr>
          <p:cNvCxnSpPr>
            <a:stCxn id="27" idx="2"/>
            <a:endCxn id="35" idx="2"/>
          </p:cNvCxnSpPr>
          <p:nvPr/>
        </p:nvCxnSpPr>
        <p:spPr>
          <a:xfrm rot="5400000">
            <a:off x="8322577" y="3020197"/>
            <a:ext cx="12700" cy="3105736"/>
          </a:xfrm>
          <a:prstGeom prst="bentConnector3">
            <a:avLst>
              <a:gd name="adj1" fmla="val 1800000"/>
            </a:avLst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301451BE-4D4E-41B6-A920-846D1A1A9CF6}"/>
              </a:ext>
            </a:extLst>
          </p:cNvPr>
          <p:cNvGrpSpPr/>
          <p:nvPr/>
        </p:nvGrpSpPr>
        <p:grpSpPr>
          <a:xfrm>
            <a:off x="2135560" y="5544207"/>
            <a:ext cx="443676" cy="38276"/>
            <a:chOff x="1221492" y="1623942"/>
            <a:chExt cx="443676" cy="38276"/>
          </a:xfrm>
        </p:grpSpPr>
        <p:sp>
          <p:nvSpPr>
            <p:cNvPr id="56" name="Connecteur droit 11">
              <a:extLst>
                <a:ext uri="{FF2B5EF4-FFF2-40B4-BE49-F238E27FC236}">
                  <a16:creationId xmlns:a16="http://schemas.microsoft.com/office/drawing/2014/main" id="{860623D2-616D-4282-97A8-A58A4259B87F}"/>
                </a:ext>
              </a:extLst>
            </p:cNvPr>
            <p:cNvSpPr/>
            <p:nvPr/>
          </p:nvSpPr>
          <p:spPr>
            <a:xfrm>
              <a:off x="1221492" y="1623942"/>
              <a:ext cx="443676" cy="3827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9138"/>
                  </a:moveTo>
                  <a:lnTo>
                    <a:pt x="443676" y="19138"/>
                  </a:lnTo>
                </a:path>
              </a:pathLst>
            </a:custGeom>
            <a:noFill/>
            <a:ln>
              <a:tailEnd type="triangle"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7" name="Connecteur droit 12">
              <a:extLst>
                <a:ext uri="{FF2B5EF4-FFF2-40B4-BE49-F238E27FC236}">
                  <a16:creationId xmlns:a16="http://schemas.microsoft.com/office/drawing/2014/main" id="{B48C3175-E312-49F4-BD0E-31E64547FCB8}"/>
                </a:ext>
              </a:extLst>
            </p:cNvPr>
            <p:cNvSpPr txBox="1"/>
            <p:nvPr/>
          </p:nvSpPr>
          <p:spPr>
            <a:xfrm>
              <a:off x="1432239" y="1631988"/>
              <a:ext cx="22183" cy="221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500"/>
            </a:p>
          </p:txBody>
        </p:sp>
      </p:grpSp>
      <p:sp>
        <p:nvSpPr>
          <p:cNvPr id="58" name="ZoneTexte 57">
            <a:extLst>
              <a:ext uri="{FF2B5EF4-FFF2-40B4-BE49-F238E27FC236}">
                <a16:creationId xmlns:a16="http://schemas.microsoft.com/office/drawing/2014/main" id="{E1847F8E-2324-4E71-A78C-28FDEDAEE7EB}"/>
              </a:ext>
            </a:extLst>
          </p:cNvPr>
          <p:cNvSpPr txBox="1"/>
          <p:nvPr/>
        </p:nvSpPr>
        <p:spPr>
          <a:xfrm>
            <a:off x="2789983" y="5443258"/>
            <a:ext cx="1152128" cy="2179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buClr>
                <a:schemeClr val="accent2"/>
              </a:buClr>
              <a:buSzPct val="150000"/>
            </a:pPr>
            <a:r>
              <a:rPr lang="fr-FR" sz="1400" dirty="0">
                <a:solidFill>
                  <a:srgbClr val="323334"/>
                </a:solidFill>
              </a:rPr>
              <a:t>Dépend</a:t>
            </a: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285F1017-09A8-4E61-83AE-B60040FA83A2}"/>
              </a:ext>
            </a:extLst>
          </p:cNvPr>
          <p:cNvGrpSpPr/>
          <p:nvPr/>
        </p:nvGrpSpPr>
        <p:grpSpPr>
          <a:xfrm>
            <a:off x="2129209" y="5976255"/>
            <a:ext cx="443676" cy="38276"/>
            <a:chOff x="1221492" y="1623942"/>
            <a:chExt cx="443676" cy="38276"/>
          </a:xfrm>
        </p:grpSpPr>
        <p:sp>
          <p:nvSpPr>
            <p:cNvPr id="60" name="Connecteur droit 11">
              <a:extLst>
                <a:ext uri="{FF2B5EF4-FFF2-40B4-BE49-F238E27FC236}">
                  <a16:creationId xmlns:a16="http://schemas.microsoft.com/office/drawing/2014/main" id="{247B32A4-8CE8-4739-A759-9BB08E41E03D}"/>
                </a:ext>
              </a:extLst>
            </p:cNvPr>
            <p:cNvSpPr/>
            <p:nvPr/>
          </p:nvSpPr>
          <p:spPr>
            <a:xfrm>
              <a:off x="1221492" y="1623942"/>
              <a:ext cx="443676" cy="3827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9138"/>
                  </a:moveTo>
                  <a:lnTo>
                    <a:pt x="443676" y="19138"/>
                  </a:lnTo>
                </a:path>
              </a:pathLst>
            </a:cu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  <p:sp>
          <p:nvSpPr>
            <p:cNvPr id="61" name="Connecteur droit 12">
              <a:extLst>
                <a:ext uri="{FF2B5EF4-FFF2-40B4-BE49-F238E27FC236}">
                  <a16:creationId xmlns:a16="http://schemas.microsoft.com/office/drawing/2014/main" id="{086CE9A8-0240-4F93-B312-DFB86633BC38}"/>
                </a:ext>
              </a:extLst>
            </p:cNvPr>
            <p:cNvSpPr txBox="1"/>
            <p:nvPr/>
          </p:nvSpPr>
          <p:spPr>
            <a:xfrm>
              <a:off x="1432239" y="1631988"/>
              <a:ext cx="22183" cy="22183"/>
            </a:xfrm>
            <a:prstGeom prst="rect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500"/>
            </a:p>
          </p:txBody>
        </p:sp>
      </p:grpSp>
      <p:sp>
        <p:nvSpPr>
          <p:cNvPr id="62" name="ZoneTexte 61">
            <a:extLst>
              <a:ext uri="{FF2B5EF4-FFF2-40B4-BE49-F238E27FC236}">
                <a16:creationId xmlns:a16="http://schemas.microsoft.com/office/drawing/2014/main" id="{8400D060-59BD-42A2-9254-A46A34BA5DA3}"/>
              </a:ext>
            </a:extLst>
          </p:cNvPr>
          <p:cNvSpPr txBox="1"/>
          <p:nvPr/>
        </p:nvSpPr>
        <p:spPr>
          <a:xfrm>
            <a:off x="2783632" y="5875306"/>
            <a:ext cx="1152128" cy="2179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buClr>
                <a:schemeClr val="accent2"/>
              </a:buClr>
              <a:buSzPct val="150000"/>
            </a:pPr>
            <a:r>
              <a:rPr lang="fr-FR" sz="1400" dirty="0">
                <a:solidFill>
                  <a:srgbClr val="323334"/>
                </a:solidFill>
              </a:rPr>
              <a:t>Spring injecte la bonne dépendance au runtime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33DCB1D8-B6D3-4D2E-867F-888D8260DE53}"/>
              </a:ext>
            </a:extLst>
          </p:cNvPr>
          <p:cNvGrpSpPr/>
          <p:nvPr/>
        </p:nvGrpSpPr>
        <p:grpSpPr>
          <a:xfrm>
            <a:off x="2135560" y="5760231"/>
            <a:ext cx="443676" cy="38276"/>
            <a:chOff x="1221492" y="1623942"/>
            <a:chExt cx="443676" cy="38276"/>
          </a:xfrm>
        </p:grpSpPr>
        <p:sp>
          <p:nvSpPr>
            <p:cNvPr id="44" name="Connecteur droit 11">
              <a:extLst>
                <a:ext uri="{FF2B5EF4-FFF2-40B4-BE49-F238E27FC236}">
                  <a16:creationId xmlns:a16="http://schemas.microsoft.com/office/drawing/2014/main" id="{A1BEB64A-F56A-4EC3-BC08-D30202A83DFE}"/>
                </a:ext>
              </a:extLst>
            </p:cNvPr>
            <p:cNvSpPr/>
            <p:nvPr/>
          </p:nvSpPr>
          <p:spPr>
            <a:xfrm>
              <a:off x="1221492" y="1623942"/>
              <a:ext cx="443676" cy="3827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9138"/>
                  </a:moveTo>
                  <a:lnTo>
                    <a:pt x="443676" y="19138"/>
                  </a:lnTo>
                </a:path>
              </a:pathLst>
            </a:cu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Connecteur droit 12">
              <a:extLst>
                <a:ext uri="{FF2B5EF4-FFF2-40B4-BE49-F238E27FC236}">
                  <a16:creationId xmlns:a16="http://schemas.microsoft.com/office/drawing/2014/main" id="{43861230-5D58-4A73-8B48-2D5A67D16869}"/>
                </a:ext>
              </a:extLst>
            </p:cNvPr>
            <p:cNvSpPr txBox="1"/>
            <p:nvPr/>
          </p:nvSpPr>
          <p:spPr>
            <a:xfrm>
              <a:off x="1432239" y="1631988"/>
              <a:ext cx="22183" cy="22183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500"/>
            </a:p>
          </p:txBody>
        </p:sp>
      </p:grpSp>
      <p:sp>
        <p:nvSpPr>
          <p:cNvPr id="46" name="ZoneTexte 45">
            <a:extLst>
              <a:ext uri="{FF2B5EF4-FFF2-40B4-BE49-F238E27FC236}">
                <a16:creationId xmlns:a16="http://schemas.microsoft.com/office/drawing/2014/main" id="{BE7C6AC9-EFA9-4C7B-9B3E-43DBF5F79AE8}"/>
              </a:ext>
            </a:extLst>
          </p:cNvPr>
          <p:cNvSpPr txBox="1"/>
          <p:nvPr/>
        </p:nvSpPr>
        <p:spPr>
          <a:xfrm>
            <a:off x="2789983" y="5659282"/>
            <a:ext cx="1152128" cy="2179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buClr>
                <a:schemeClr val="accent2"/>
              </a:buClr>
              <a:buSzPct val="150000"/>
            </a:pPr>
            <a:r>
              <a:rPr lang="fr-FR" sz="1400" dirty="0">
                <a:solidFill>
                  <a:srgbClr val="323334"/>
                </a:solidFill>
              </a:rPr>
              <a:t>Implémente</a:t>
            </a:r>
          </a:p>
        </p:txBody>
      </p:sp>
    </p:spTree>
    <p:extLst>
      <p:ext uri="{BB962C8B-B14F-4D97-AF65-F5344CB8AC3E}">
        <p14:creationId xmlns:p14="http://schemas.microsoft.com/office/powerpoint/2010/main" val="2875477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61ACBF-64C7-4378-BE74-FA073C3875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tp-spring-6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6020DC-5B55-480A-8290-012B1AC8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3B8CBE-A1AF-4E2B-B211-6E12791B5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5CAF66-B643-42C8-A08B-B501BF6C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60156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85F5D9E-5601-404D-9D2F-A19A125D1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Nous voulons vérifier qu’un directeur est bien présent</a:t>
            </a:r>
          </a:p>
          <a:p>
            <a:r>
              <a:rPr lang="fr-FR" dirty="0"/>
              <a:t>Où mettre le code associé à cette règle ?</a:t>
            </a:r>
          </a:p>
          <a:p>
            <a:endParaRPr lang="fr-FR" dirty="0"/>
          </a:p>
          <a:p>
            <a:r>
              <a:rPr lang="fr-FR" dirty="0"/>
              <a:t>Plusieurs possibilités</a:t>
            </a:r>
          </a:p>
          <a:p>
            <a:pPr lvl="1"/>
            <a:r>
              <a:rPr lang="fr-FR" dirty="0"/>
              <a:t>Au niveau des adapteurs avec la vérification des contraintes</a:t>
            </a:r>
          </a:p>
          <a:p>
            <a:pPr lvl="2"/>
            <a:r>
              <a:rPr lang="fr-FR" dirty="0"/>
              <a:t>On utilise les annotations de javax.validation.constraints.* et @Valid dans la signature des APIs</a:t>
            </a:r>
          </a:p>
          <a:p>
            <a:pPr lvl="2"/>
            <a:r>
              <a:rPr lang="fr-FR" dirty="0"/>
              <a:t>Permet d’effectuer les contrôles de surface simple</a:t>
            </a:r>
          </a:p>
          <a:p>
            <a:pPr lvl="2"/>
            <a:r>
              <a:rPr lang="fr-FR" dirty="0"/>
              <a:t>Ne permet pas de protéger le domaine, on peut toujours créer une bibliothèque sans contrôle</a:t>
            </a:r>
          </a:p>
          <a:p>
            <a:pPr lvl="1"/>
            <a:r>
              <a:rPr lang="fr-FR" dirty="0"/>
              <a:t>Au niveau du domaine, on effectue les différents contrôles souhaités</a:t>
            </a:r>
          </a:p>
          <a:p>
            <a:pPr lvl="2"/>
            <a:r>
              <a:rPr lang="fr-FR" dirty="0"/>
              <a:t>Le domaine est ainsi protégé de l’extérieur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DED675D-144B-4DA4-ACB2-1CFD559F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Validation (tp-spring-6)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C0D14A-52DD-4435-9DB3-E4E834C7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4CD21F-7345-49A5-A16F-D39FEE398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95E17A-A827-4B88-8752-B23CCD800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391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61ACBF-64C7-4378-BE74-FA073C3875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tp-spring-7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6020DC-5B55-480A-8290-012B1AC8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3B8CBE-A1AF-4E2B-B211-6E12791B5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5CAF66-B643-42C8-A08B-B501BF6C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49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7511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61ACBF-64C7-4378-BE74-FA073C3875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Mise en place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6020DC-5B55-480A-8290-012B1AC8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3B8CBE-A1AF-4E2B-B211-6E12791B5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5CAF66-B643-42C8-A08B-B501BF6C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07430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87E76E3-BDF2-4B95-8B26-59C541FD5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DDD références pratiques</a:t>
            </a:r>
          </a:p>
          <a:p>
            <a:pPr lvl="1"/>
            <a:r>
              <a:rPr lang="fr-FR" dirty="0"/>
              <a:t>@DDD.Entity</a:t>
            </a:r>
          </a:p>
          <a:p>
            <a:pPr lvl="1"/>
            <a:r>
              <a:rPr lang="fr-FR" dirty="0"/>
              <a:t>@DDD.ValueObject</a:t>
            </a:r>
          </a:p>
          <a:p>
            <a:pPr lvl="1"/>
            <a:r>
              <a:rPr lang="fr-FR" dirty="0"/>
              <a:t>@DDD.Repository</a:t>
            </a:r>
          </a:p>
          <a:p>
            <a:pPr lvl="1"/>
            <a:r>
              <a:rPr lang="fr-FR" dirty="0"/>
              <a:t>@DDD.RepositoryImpl</a:t>
            </a:r>
          </a:p>
          <a:p>
            <a:pPr lvl="1"/>
            <a:r>
              <a:rPr lang="fr-FR" dirty="0"/>
              <a:t>@DDD.ApplicationService</a:t>
            </a:r>
          </a:p>
          <a:p>
            <a:r>
              <a:rPr lang="fr-FR" dirty="0"/>
              <a:t>Egalité entre les entités</a:t>
            </a:r>
          </a:p>
          <a:p>
            <a:r>
              <a:rPr lang="fr-FR" dirty="0"/>
              <a:t>Egalité entre les objets valeurs</a:t>
            </a:r>
          </a:p>
          <a:p>
            <a:r>
              <a:rPr lang="fr-FR" dirty="0"/>
              <a:t>Test unitaire pour vérifier ces égalités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B928B5B-B334-4C76-9229-7F18896C3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Let’s finish ! (tp-spring-7)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6AD1E6-8BC7-4AFF-8C86-A2A2D47D6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D6E1F5-12F1-4B98-BAE3-2DD738F19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84F980-C6A3-4FEA-9D61-7A07E59D5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2302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732C92D-664E-4638-A48A-0C8EE2D65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Initialiser l’application sur </a:t>
            </a:r>
            <a:r>
              <a:rPr lang="fr-FR" dirty="0">
                <a:hlinkClick r:id="rId2"/>
              </a:rPr>
              <a:t>https://start.spring.io/</a:t>
            </a:r>
            <a:endParaRPr lang="fr-FR" dirty="0"/>
          </a:p>
          <a:p>
            <a:r>
              <a:rPr lang="fr-FR" dirty="0"/>
              <a:t>Choisir les critères</a:t>
            </a:r>
          </a:p>
          <a:p>
            <a:pPr lvl="1"/>
            <a:r>
              <a:rPr lang="fr-FR" dirty="0"/>
              <a:t>Project Maven</a:t>
            </a:r>
          </a:p>
          <a:p>
            <a:pPr lvl="1"/>
            <a:r>
              <a:rPr lang="fr-FR" dirty="0"/>
              <a:t>Langage JAVA</a:t>
            </a:r>
          </a:p>
          <a:p>
            <a:pPr lvl="1"/>
            <a:r>
              <a:rPr lang="fr-FR" dirty="0"/>
              <a:t>Spring Boot 2.3.3 (ou dernière version stable)</a:t>
            </a:r>
          </a:p>
          <a:p>
            <a:pPr lvl="1"/>
            <a:r>
              <a:rPr lang="fr-FR" dirty="0"/>
              <a:t>Group </a:t>
            </a:r>
            <a:r>
              <a:rPr lang="fr-FR" dirty="0" err="1"/>
              <a:t>com.bnpparibas.itg.mylibraries</a:t>
            </a:r>
            <a:endParaRPr lang="fr-FR" dirty="0"/>
          </a:p>
          <a:p>
            <a:pPr lvl="1"/>
            <a:r>
              <a:rPr lang="fr-FR" dirty="0" err="1"/>
              <a:t>Artifact</a:t>
            </a:r>
            <a:r>
              <a:rPr lang="fr-FR" dirty="0"/>
              <a:t> </a:t>
            </a:r>
            <a:r>
              <a:rPr lang="fr-FR" dirty="0" err="1"/>
              <a:t>libraries</a:t>
            </a:r>
            <a:endParaRPr lang="fr-FR" dirty="0"/>
          </a:p>
          <a:p>
            <a:r>
              <a:rPr lang="fr-FR" dirty="0"/>
              <a:t>Choisir les dépendances</a:t>
            </a:r>
          </a:p>
          <a:p>
            <a:pPr lvl="1"/>
            <a:r>
              <a:rPr lang="fr-FR" dirty="0"/>
              <a:t>Spring Web</a:t>
            </a:r>
          </a:p>
          <a:p>
            <a:pPr lvl="1"/>
            <a:r>
              <a:rPr lang="fr-FR" dirty="0"/>
              <a:t>Spring Data JPA</a:t>
            </a:r>
          </a:p>
          <a:p>
            <a:pPr lvl="1"/>
            <a:r>
              <a:rPr lang="fr-FR" dirty="0"/>
              <a:t>H2 </a:t>
            </a:r>
            <a:r>
              <a:rPr lang="fr-FR" dirty="0" err="1"/>
              <a:t>Database</a:t>
            </a:r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i="1" dirty="0"/>
              <a:t>NB : Il existe un plugin </a:t>
            </a:r>
            <a:r>
              <a:rPr lang="fr-FR" i="1" dirty="0" err="1"/>
              <a:t>IntelliJ</a:t>
            </a:r>
            <a:r>
              <a:rPr lang="fr-FR" i="1" dirty="0"/>
              <a:t> Spring </a:t>
            </a:r>
            <a:r>
              <a:rPr lang="fr-FR" i="1" dirty="0" err="1"/>
              <a:t>initializr</a:t>
            </a:r>
            <a:r>
              <a:rPr lang="fr-FR" i="1" dirty="0"/>
              <a:t> permettant d’éviter d’avoir à aller sur le site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2CDD7A3-CB15-4557-A638-F320A81B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Spring IO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0098DD-577A-46BA-816E-C50DA6CA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49E006-6857-451C-8CCE-A06455D1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5A04AE-F9D4-406D-98B5-A6D9F4E2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6988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C3ED6C9-544A-42E8-8EEF-368F1511A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Extraire dans un répertoire le contenu</a:t>
            </a:r>
          </a:p>
          <a:p>
            <a:r>
              <a:rPr lang="fr-FR" dirty="0"/>
              <a:t>Ouvrir l’IDE</a:t>
            </a:r>
          </a:p>
          <a:p>
            <a:r>
              <a:rPr lang="fr-FR" dirty="0"/>
              <a:t>File -&gt; Open</a:t>
            </a:r>
          </a:p>
          <a:p>
            <a:r>
              <a:rPr lang="fr-FR" dirty="0"/>
              <a:t>Choisir le dossier contenant le squelette </a:t>
            </a:r>
          </a:p>
          <a:p>
            <a:r>
              <a:rPr lang="fr-FR" dirty="0"/>
              <a:t>Double-cliquez sur le </a:t>
            </a:r>
            <a:r>
              <a:rPr lang="fr-FR" dirty="0" err="1"/>
              <a:t>pom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1A89ECA-8261-43E8-9BB2-F7C5DEB66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Intégration IDE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256D1E-ABE0-4136-A4B8-D961C716F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BB5C8B-2BFE-4F61-83EC-C09B9C0EA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25FC61-CD77-497A-94CC-FD629F28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7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89502B1-456F-43AB-B2D4-8AE6E9EBF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602" y="1334271"/>
            <a:ext cx="4038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21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1C8F7078-2D0C-4C4E-9AA4-368E83077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Vérifier que le fichier pom.xml existe</a:t>
            </a:r>
          </a:p>
          <a:p>
            <a:pPr lvl="1"/>
            <a:r>
              <a:rPr lang="fr-FR" dirty="0"/>
              <a:t>Les dépendances sont correctes</a:t>
            </a:r>
          </a:p>
          <a:p>
            <a:pPr lvl="1"/>
            <a:r>
              <a:rPr lang="fr-FR" dirty="0"/>
              <a:t>Le plugin </a:t>
            </a:r>
            <a:r>
              <a:rPr lang="fr-FR" dirty="0" err="1"/>
              <a:t>spring</a:t>
            </a:r>
            <a:r>
              <a:rPr lang="fr-FR" dirty="0"/>
              <a:t>-boot-</a:t>
            </a:r>
            <a:r>
              <a:rPr lang="fr-FR" dirty="0" err="1"/>
              <a:t>maven</a:t>
            </a:r>
            <a:r>
              <a:rPr lang="fr-FR" dirty="0"/>
              <a:t>-plugin est présent. Il permet de créer un livrable exécutable (jar, </a:t>
            </a:r>
            <a:r>
              <a:rPr lang="fr-FR" dirty="0" err="1"/>
              <a:t>war</a:t>
            </a:r>
            <a:r>
              <a:rPr lang="fr-FR" dirty="0"/>
              <a:t> …). Il se trouve par défaut dans le répertoire du projet dans /</a:t>
            </a:r>
            <a:r>
              <a:rPr lang="fr-FR" dirty="0" err="1"/>
              <a:t>target</a:t>
            </a:r>
            <a:endParaRPr lang="fr-FR" dirty="0"/>
          </a:p>
          <a:p>
            <a:pPr lvl="1"/>
            <a:r>
              <a:rPr lang="fr-FR" dirty="0"/>
              <a:t>Tentez un « </a:t>
            </a:r>
            <a:r>
              <a:rPr lang="fr-FR" dirty="0" err="1"/>
              <a:t>mvn</a:t>
            </a:r>
            <a:r>
              <a:rPr lang="fr-FR" dirty="0"/>
              <a:t> clean </a:t>
            </a:r>
            <a:r>
              <a:rPr lang="fr-FR" dirty="0" err="1"/>
              <a:t>install</a:t>
            </a:r>
            <a:r>
              <a:rPr lang="fr-FR" dirty="0"/>
              <a:t> »</a:t>
            </a:r>
          </a:p>
          <a:p>
            <a:pPr marL="179387" lvl="1" indent="0">
              <a:buNone/>
            </a:pPr>
            <a:endParaRPr lang="fr-FR" dirty="0"/>
          </a:p>
          <a:p>
            <a:r>
              <a:rPr lang="fr-FR" dirty="0"/>
              <a:t>Vérifier le fichier de configuration de l’application existe</a:t>
            </a:r>
          </a:p>
          <a:p>
            <a:pPr lvl="1"/>
            <a:r>
              <a:rPr lang="fr-FR" dirty="0"/>
              <a:t>Répertoire -&gt; main/</a:t>
            </a:r>
            <a:r>
              <a:rPr lang="fr-FR" dirty="0" err="1"/>
              <a:t>resources</a:t>
            </a:r>
            <a:r>
              <a:rPr lang="fr-FR" dirty="0"/>
              <a:t>/</a:t>
            </a:r>
            <a:r>
              <a:rPr lang="fr-FR" dirty="0" err="1"/>
              <a:t>application.properties</a:t>
            </a:r>
            <a:endParaRPr lang="fr-FR" dirty="0"/>
          </a:p>
          <a:p>
            <a:pPr lvl="1"/>
            <a:r>
              <a:rPr lang="fr-FR" dirty="0"/>
              <a:t>Ajoutez la propriété suivante : </a:t>
            </a:r>
          </a:p>
          <a:p>
            <a:pPr marL="179387" lvl="1" indent="0">
              <a:buNone/>
            </a:pPr>
            <a:endParaRPr lang="fr-FR" i="1" dirty="0"/>
          </a:p>
          <a:p>
            <a:pPr marL="179387" lvl="1" indent="0">
              <a:buNone/>
            </a:pPr>
            <a:r>
              <a:rPr lang="fr-FR" i="1" dirty="0"/>
              <a:t>Cela va nous permettre de visualiser une base de données mémoire (H2) pour le reste de l’exercice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A81FA5B-C449-441D-9C7C-797F429A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71" y="115488"/>
            <a:ext cx="9869807" cy="745664"/>
          </a:xfrm>
        </p:spPr>
        <p:txBody>
          <a:bodyPr>
            <a:normAutofit/>
          </a:bodyPr>
          <a:lstStyle/>
          <a:p>
            <a:r>
              <a:rPr lang="fr-FR" dirty="0"/>
              <a:t>Vérification du squelette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CE566B-B067-41CD-8398-9A14291D4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252D5F-EC27-44D3-A8BE-A965800FA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8EBA05-1474-4511-A9D7-BC46FE98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8</a:t>
            </a:fld>
            <a:endParaRPr lang="fr-F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0F8B75B-F782-4176-B34F-A15B7E3E4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7728" y="3367278"/>
            <a:ext cx="2808312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spring.h2.console.enabled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=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077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75BFA9D-84AB-442B-9290-679776BBE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Dans le squelette</a:t>
            </a:r>
          </a:p>
          <a:p>
            <a:pPr lvl="1"/>
            <a:r>
              <a:rPr lang="fr-FR" dirty="0"/>
              <a:t>Ajouter les dépendances de </a:t>
            </a:r>
            <a:r>
              <a:rPr lang="fr-FR" dirty="0" err="1"/>
              <a:t>swagger</a:t>
            </a:r>
            <a:r>
              <a:rPr lang="fr-FR" dirty="0"/>
              <a:t> dans le pom.xml du projet</a:t>
            </a:r>
          </a:p>
          <a:p>
            <a:pPr lvl="2"/>
            <a:r>
              <a:rPr lang="fr-FR" dirty="0"/>
              <a:t>springfox-swagger2</a:t>
            </a:r>
          </a:p>
          <a:p>
            <a:pPr lvl="2"/>
            <a:r>
              <a:rPr lang="fr-FR" dirty="0" err="1"/>
              <a:t>springfox</a:t>
            </a:r>
            <a:r>
              <a:rPr lang="fr-FR" dirty="0"/>
              <a:t>-swagger-</a:t>
            </a:r>
            <a:r>
              <a:rPr lang="fr-FR" dirty="0" err="1"/>
              <a:t>ui</a:t>
            </a:r>
            <a:endParaRPr lang="fr-FR" dirty="0"/>
          </a:p>
          <a:p>
            <a:pPr lvl="1"/>
            <a:r>
              <a:rPr lang="fr-FR" dirty="0"/>
              <a:t>Copier la classe </a:t>
            </a:r>
            <a:r>
              <a:rPr lang="fr-FR" dirty="0" err="1"/>
              <a:t>SwaggerConfig</a:t>
            </a:r>
            <a:r>
              <a:rPr lang="fr-FR" dirty="0"/>
              <a:t> de github et la mettre au même niveau que la classe </a:t>
            </a:r>
            <a:r>
              <a:rPr lang="fr-FR" dirty="0" err="1"/>
              <a:t>LibraryApplication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Ca sert à quoi ?</a:t>
            </a:r>
          </a:p>
          <a:p>
            <a:pPr lvl="1"/>
            <a:r>
              <a:rPr lang="fr-FR" dirty="0"/>
              <a:t>Offre une interface web permettant d’explorer et tester les différentes APIs</a:t>
            </a:r>
          </a:p>
          <a:p>
            <a:pPr lvl="1"/>
            <a:r>
              <a:rPr lang="fr-FR" dirty="0"/>
              <a:t>Permet de générer une documentation des APIs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i="1" dirty="0"/>
              <a:t>NB : Il existe d’autres outils pour effectuer des tests d’api (e.g. : Postman)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A60EBF8-7366-4763-BAA1-2E1B469E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Swagger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D51DDD-F3CE-4FDE-8110-77C5D368A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C29A67-B892-4C71-9C84-FE4A9DECD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60CA00-69A4-4F8B-B2AE-A54C1FFE0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9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3C9B64B-719B-4881-91EF-2A31B20E7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096" y="3645024"/>
            <a:ext cx="4367808" cy="161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76510"/>
      </p:ext>
    </p:extLst>
  </p:cSld>
  <p:clrMapOvr>
    <a:masterClrMapping/>
  </p:clrMapOvr>
</p:sld>
</file>

<file path=ppt/theme/theme1.xml><?xml version="1.0" encoding="utf-8"?>
<a:theme xmlns:a="http://schemas.openxmlformats.org/drawingml/2006/main" name="k8-docke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k8-docker</Template>
  <TotalTime>46927</TotalTime>
  <Words>2434</Words>
  <Application>Microsoft Office PowerPoint</Application>
  <PresentationFormat>Grand écran</PresentationFormat>
  <Paragraphs>525</Paragraphs>
  <Slides>50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</vt:vector>
  </HeadingPairs>
  <TitlesOfParts>
    <vt:vector size="58" baseType="lpstr">
      <vt:lpstr>Arial</vt:lpstr>
      <vt:lpstr>Arial Narrow</vt:lpstr>
      <vt:lpstr>Calibri</vt:lpstr>
      <vt:lpstr>JetBrains Mono</vt:lpstr>
      <vt:lpstr>Lucida Grande</vt:lpstr>
      <vt:lpstr>Times New Roman</vt:lpstr>
      <vt:lpstr>Wingdings</vt:lpstr>
      <vt:lpstr>k8-docker</vt:lpstr>
      <vt:lpstr>TP SPRING  </vt:lpstr>
      <vt:lpstr>Sommaire</vt:lpstr>
      <vt:lpstr>Prérequis</vt:lpstr>
      <vt:lpstr>Application fil rouge</vt:lpstr>
      <vt:lpstr>Mise en place</vt:lpstr>
      <vt:lpstr>Spring IO</vt:lpstr>
      <vt:lpstr>Intégration IDE</vt:lpstr>
      <vt:lpstr>Vérification du squelette</vt:lpstr>
      <vt:lpstr>Swagger</vt:lpstr>
      <vt:lpstr>Lancement de l’application</vt:lpstr>
      <vt:lpstr>tp-spring-0  Domaine</vt:lpstr>
      <vt:lpstr>Caractéristiques d’une bibliothèque</vt:lpstr>
      <vt:lpstr>Ecriture de l’objet bibliothèque</vt:lpstr>
      <vt:lpstr>Architecture en couche</vt:lpstr>
      <vt:lpstr>tp-spring-0  Présentation / Exposition</vt:lpstr>
      <vt:lpstr>Ecriture de l’API</vt:lpstr>
      <vt:lpstr>Architecture en couche</vt:lpstr>
      <vt:lpstr>tp-spring-0  Infrastructure</vt:lpstr>
      <vt:lpstr>Ecriture de la persistance</vt:lpstr>
      <vt:lpstr>Ecriture de la persistance</vt:lpstr>
      <vt:lpstr>Architecture en couche</vt:lpstr>
      <vt:lpstr>tp-spring-0 Application</vt:lpstr>
      <vt:lpstr>Ecriture du service (use-case)</vt:lpstr>
      <vt:lpstr>Architecture en couche</vt:lpstr>
      <vt:lpstr>Test et vérification manuelle de l’API (tp-spring-0)</vt:lpstr>
      <vt:lpstr>Optionnel : Test et vérification automatisée de l’API (tp-spring-0)</vt:lpstr>
      <vt:lpstr>tp-spring-1</vt:lpstr>
      <vt:lpstr>Architecture en couche (tp-spring-1)</vt:lpstr>
      <vt:lpstr>Présentation PowerPoint</vt:lpstr>
      <vt:lpstr>Couche Domaine</vt:lpstr>
      <vt:lpstr>Présentation PowerPoint</vt:lpstr>
      <vt:lpstr>Couche Application</vt:lpstr>
      <vt:lpstr>Présentation PowerPoint</vt:lpstr>
      <vt:lpstr>Couche Exposition</vt:lpstr>
      <vt:lpstr>Présentation PowerPoint</vt:lpstr>
      <vt:lpstr>Couche Infrastructure</vt:lpstr>
      <vt:lpstr>Couche Infrastructure</vt:lpstr>
      <vt:lpstr>tp-spring-2</vt:lpstr>
      <vt:lpstr>Gestion des exceptions (tp-spring-2)</vt:lpstr>
      <vt:lpstr>tp-spring-3</vt:lpstr>
      <vt:lpstr>Mapping relationnel (tp-spring-3)</vt:lpstr>
      <vt:lpstr>Amélioration de la tolérance au changement</vt:lpstr>
      <vt:lpstr>tp-spring-4</vt:lpstr>
      <vt:lpstr>Mapping IHM (tp-spring-4)</vt:lpstr>
      <vt:lpstr>tp-spring-5</vt:lpstr>
      <vt:lpstr>Isolation du domaine – Inversion des dépendances (tp-spring-5)</vt:lpstr>
      <vt:lpstr>tp-spring-6</vt:lpstr>
      <vt:lpstr>Validation (tp-spring-6)</vt:lpstr>
      <vt:lpstr>tp-spring-7</vt:lpstr>
      <vt:lpstr>Let’s finish ! (tp-spring-7)</vt:lpstr>
    </vt:vector>
  </TitlesOfParts>
  <Company>BNP Paribas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Docker MICROSERVICES</dc:title>
  <dc:creator>A26635</dc:creator>
  <cp:lastModifiedBy>Romain 1 NOEL</cp:lastModifiedBy>
  <cp:revision>859</cp:revision>
  <cp:lastPrinted>2015-12-23T10:24:34Z</cp:lastPrinted>
  <dcterms:created xsi:type="dcterms:W3CDTF">2017-05-15T14:28:12Z</dcterms:created>
  <dcterms:modified xsi:type="dcterms:W3CDTF">2020-08-31T16:06:29Z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12e1ed0-4700-41e0-aec3-61ed249f3333_Enabled">
    <vt:lpwstr>true</vt:lpwstr>
  </property>
  <property fmtid="{D5CDD505-2E9C-101B-9397-08002B2CF9AE}" pid="3" name="MSIP_Label_812e1ed0-4700-41e0-aec3-61ed249f3333_SetDate">
    <vt:lpwstr>2020-08-20T13:37:37Z</vt:lpwstr>
  </property>
  <property fmtid="{D5CDD505-2E9C-101B-9397-08002B2CF9AE}" pid="4" name="MSIP_Label_812e1ed0-4700-41e0-aec3-61ed249f3333_Method">
    <vt:lpwstr>Standard</vt:lpwstr>
  </property>
  <property fmtid="{D5CDD505-2E9C-101B-9397-08002B2CF9AE}" pid="5" name="MSIP_Label_812e1ed0-4700-41e0-aec3-61ed249f3333_Name">
    <vt:lpwstr>Internal - Standard</vt:lpwstr>
  </property>
  <property fmtid="{D5CDD505-2E9C-101B-9397-08002B2CF9AE}" pid="6" name="MSIP_Label_812e1ed0-4700-41e0-aec3-61ed249f3333_SiteId">
    <vt:lpwstr>614f9c25-bffa-42c7-86d8-964101f55fa2</vt:lpwstr>
  </property>
  <property fmtid="{D5CDD505-2E9C-101B-9397-08002B2CF9AE}" pid="7" name="MSIP_Label_812e1ed0-4700-41e0-aec3-61ed249f3333_ActionId">
    <vt:lpwstr>bcb97374-b487-4034-8f5e-0000507eb511</vt:lpwstr>
  </property>
  <property fmtid="{D5CDD505-2E9C-101B-9397-08002B2CF9AE}" pid="8" name="MSIP_Label_812e1ed0-4700-41e0-aec3-61ed249f3333_ContentBits">
    <vt:lpwstr>2</vt:lpwstr>
  </property>
</Properties>
</file>